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7" r:id="rId2"/>
    <p:sldId id="258" r:id="rId3"/>
    <p:sldId id="260" r:id="rId4"/>
    <p:sldId id="327" r:id="rId5"/>
    <p:sldId id="259" r:id="rId6"/>
    <p:sldId id="311" r:id="rId7"/>
    <p:sldId id="312" r:id="rId8"/>
    <p:sldId id="314" r:id="rId9"/>
    <p:sldId id="313" r:id="rId10"/>
    <p:sldId id="316" r:id="rId11"/>
    <p:sldId id="315" r:id="rId12"/>
    <p:sldId id="317" r:id="rId13"/>
    <p:sldId id="318" r:id="rId14"/>
    <p:sldId id="319" r:id="rId15"/>
    <p:sldId id="320" r:id="rId16"/>
    <p:sldId id="321" r:id="rId17"/>
    <p:sldId id="322" r:id="rId18"/>
    <p:sldId id="328" r:id="rId19"/>
    <p:sldId id="323" r:id="rId20"/>
    <p:sldId id="324" r:id="rId21"/>
    <p:sldId id="325" r:id="rId22"/>
    <p:sldId id="326" r:id="rId23"/>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E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87" d="100"/>
          <a:sy n="87" d="100"/>
        </p:scale>
        <p:origin x="24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0-04-09T16:03:31.863"/>
    </inkml:context>
    <inkml:brush xml:id="br0">
      <inkml:brushProperty name="width" value="0.05292" units="cm"/>
      <inkml:brushProperty name="height" value="0.05292" units="cm"/>
      <inkml:brushProperty name="color" value="#FF0000"/>
    </inkml:brush>
  </inkml:definitions>
  <inkml:trace contextRef="#ctx0" brushRef="#br0">9702 6727 81 0,'0'0'0'15</inkml:trace>
  <inkml:trace contextRef="#ctx0" brushRef="#br0" timeOffset="51132.09">27449 7829 358 0,'0'0'2'0</inkml:trace>
</inkml:ink>
</file>

<file path=ppt/media/image1.png>
</file>

<file path=ppt/media/image10.png>
</file>

<file path=ppt/media/image100.png>
</file>

<file path=ppt/media/image11.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20.png>
</file>

<file path=ppt/media/image23.gif>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gif>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50.jpeg>
</file>

<file path=ppt/media/image51.png>
</file>

<file path=ppt/media/image510.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png>
</file>

<file path=ppt/media/image60.png>
</file>

<file path=ppt/media/image61.png>
</file>

<file path=ppt/media/image62.png>
</file>

<file path=ppt/media/image63.png>
</file>

<file path=ppt/media/image64.png>
</file>

<file path=ppt/media/image65.jpeg>
</file>

<file path=ppt/media/image66.png>
</file>

<file path=ppt/media/image68.png>
</file>

<file path=ppt/media/image69.png>
</file>

<file path=ppt/media/image7.gif>
</file>

<file path=ppt/media/image7.png>
</file>

<file path=ppt/media/image70.png>
</file>

<file path=ppt/media/image71.png>
</file>

<file path=ppt/media/image72.png>
</file>

<file path=ppt/media/image73.png>
</file>

<file path=ppt/media/image7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9EAF02-768D-4988-8EBE-4E7B5431767E}" type="datetimeFigureOut">
              <a:rPr lang="es-MX" smtClean="0"/>
              <a:t>09/04/2020</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071E12-F015-4EA0-B11E-9084CCBE0E86}" type="slidenum">
              <a:rPr lang="es-MX" smtClean="0"/>
              <a:t>‹Nº›</a:t>
            </a:fld>
            <a:endParaRPr lang="es-MX"/>
          </a:p>
        </p:txBody>
      </p:sp>
    </p:spTree>
    <p:extLst>
      <p:ext uri="{BB962C8B-B14F-4D97-AF65-F5344CB8AC3E}">
        <p14:creationId xmlns:p14="http://schemas.microsoft.com/office/powerpoint/2010/main" val="2207696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284B6B69-A8C6-40B9-AD58-A4469D01761C}"/>
              </a:ext>
            </a:extLst>
          </p:cNvPr>
          <p:cNvSpPr>
            <a:spLocks noGrp="1"/>
          </p:cNvSpPr>
          <p:nvPr>
            <p:ph type="dt" sz="half" idx="10"/>
          </p:nvPr>
        </p:nvSpPr>
        <p:spPr/>
        <p:txBody>
          <a:bodyPr/>
          <a:lstStyle/>
          <a:p>
            <a:fld id="{E4BBFF8F-17C5-4DF5-8696-E906499D284D}" type="datetimeFigureOut">
              <a:rPr lang="es-MX" smtClean="0"/>
              <a:t>09/04/2020</a:t>
            </a:fld>
            <a:endParaRPr lang="es-MX"/>
          </a:p>
        </p:txBody>
      </p:sp>
      <p:sp>
        <p:nvSpPr>
          <p:cNvPr id="4" name="Marcador de pie de página 3">
            <a:extLst>
              <a:ext uri="{FF2B5EF4-FFF2-40B4-BE49-F238E27FC236}">
                <a16:creationId xmlns:a16="http://schemas.microsoft.com/office/drawing/2014/main" id="{EB1EA92C-1072-4523-8106-BA54059D8319}"/>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1B97A9C2-5C1F-4513-88D5-0EB6DDF3F119}"/>
              </a:ext>
            </a:extLst>
          </p:cNvPr>
          <p:cNvSpPr>
            <a:spLocks noGrp="1"/>
          </p:cNvSpPr>
          <p:nvPr>
            <p:ph type="sldNum" sz="quarter" idx="12"/>
          </p:nvPr>
        </p:nvSpPr>
        <p:spPr/>
        <p:txBody>
          <a:bodyPr/>
          <a:lstStyle/>
          <a:p>
            <a:fld id="{D58A275D-70A3-4DBB-BDD0-EAAE55735337}" type="slidenum">
              <a:rPr lang="es-MX" smtClean="0"/>
              <a:t>‹Nº›</a:t>
            </a:fld>
            <a:endParaRPr lang="es-MX"/>
          </a:p>
        </p:txBody>
      </p:sp>
    </p:spTree>
    <p:extLst>
      <p:ext uri="{BB962C8B-B14F-4D97-AF65-F5344CB8AC3E}">
        <p14:creationId xmlns:p14="http://schemas.microsoft.com/office/powerpoint/2010/main" val="2852224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7" name="15 Rectángulo">
            <a:extLst>
              <a:ext uri="{FF2B5EF4-FFF2-40B4-BE49-F238E27FC236}">
                <a16:creationId xmlns:a16="http://schemas.microsoft.com/office/drawing/2014/main" id="{655D8575-1647-431F-9779-673B20C737F5}"/>
              </a:ext>
            </a:extLst>
          </p:cNvPr>
          <p:cNvSpPr/>
          <p:nvPr userDrawn="1"/>
        </p:nvSpPr>
        <p:spPr>
          <a:xfrm>
            <a:off x="-1" y="0"/>
            <a:ext cx="12192001" cy="681600"/>
          </a:xfrm>
          <a:prstGeom prst="rect">
            <a:avLst/>
          </a:prstGeom>
          <a:solidFill>
            <a:srgbClr val="64C19B"/>
          </a:solidFill>
          <a:ln>
            <a:solidFill>
              <a:srgbClr val="64C1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16 Rectángulo">
            <a:extLst>
              <a:ext uri="{FF2B5EF4-FFF2-40B4-BE49-F238E27FC236}">
                <a16:creationId xmlns:a16="http://schemas.microsoft.com/office/drawing/2014/main" id="{4331BE3F-A227-47BA-9705-C8D98853ECA3}"/>
              </a:ext>
            </a:extLst>
          </p:cNvPr>
          <p:cNvSpPr/>
          <p:nvPr userDrawn="1"/>
        </p:nvSpPr>
        <p:spPr>
          <a:xfrm>
            <a:off x="0" y="-1"/>
            <a:ext cx="12191998" cy="486857"/>
          </a:xfrm>
          <a:prstGeom prst="rect">
            <a:avLst/>
          </a:prstGeom>
          <a:solidFill>
            <a:srgbClr val="1F4E56"/>
          </a:solidFill>
          <a:ln>
            <a:solidFill>
              <a:srgbClr val="1F4E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Marcador de fecha 10">
            <a:extLst>
              <a:ext uri="{FF2B5EF4-FFF2-40B4-BE49-F238E27FC236}">
                <a16:creationId xmlns:a16="http://schemas.microsoft.com/office/drawing/2014/main" id="{C4405AD0-94CB-45E0-B441-9E35C18B99A6}"/>
              </a:ext>
            </a:extLst>
          </p:cNvPr>
          <p:cNvSpPr>
            <a:spLocks noGrp="1"/>
          </p:cNvSpPr>
          <p:nvPr>
            <p:ph type="dt" sz="half" idx="10"/>
          </p:nvPr>
        </p:nvSpPr>
        <p:spPr/>
        <p:txBody>
          <a:bodyPr/>
          <a:lstStyle/>
          <a:p>
            <a:fld id="{E4BBFF8F-17C5-4DF5-8696-E906499D284D}" type="datetimeFigureOut">
              <a:rPr lang="es-MX" smtClean="0"/>
              <a:t>09/04/2020</a:t>
            </a:fld>
            <a:endParaRPr lang="es-MX"/>
          </a:p>
        </p:txBody>
      </p:sp>
      <p:sp>
        <p:nvSpPr>
          <p:cNvPr id="12" name="Marcador de pie de página 11">
            <a:extLst>
              <a:ext uri="{FF2B5EF4-FFF2-40B4-BE49-F238E27FC236}">
                <a16:creationId xmlns:a16="http://schemas.microsoft.com/office/drawing/2014/main" id="{7C5A3AAA-2498-4A60-97DE-B6A76AB22BA6}"/>
              </a:ext>
            </a:extLst>
          </p:cNvPr>
          <p:cNvSpPr>
            <a:spLocks noGrp="1"/>
          </p:cNvSpPr>
          <p:nvPr>
            <p:ph type="ftr" sz="quarter" idx="11"/>
          </p:nvPr>
        </p:nvSpPr>
        <p:spPr/>
        <p:txBody>
          <a:bodyPr/>
          <a:lstStyle/>
          <a:p>
            <a:endParaRPr lang="es-MX"/>
          </a:p>
        </p:txBody>
      </p:sp>
      <p:sp>
        <p:nvSpPr>
          <p:cNvPr id="13" name="Marcador de número de diapositiva 12">
            <a:extLst>
              <a:ext uri="{FF2B5EF4-FFF2-40B4-BE49-F238E27FC236}">
                <a16:creationId xmlns:a16="http://schemas.microsoft.com/office/drawing/2014/main" id="{ABC54C04-9E99-4D86-A219-E1B581561743}"/>
              </a:ext>
            </a:extLst>
          </p:cNvPr>
          <p:cNvSpPr>
            <a:spLocks noGrp="1"/>
          </p:cNvSpPr>
          <p:nvPr>
            <p:ph type="sldNum" sz="quarter" idx="12"/>
          </p:nvPr>
        </p:nvSpPr>
        <p:spPr/>
        <p:txBody>
          <a:bodyPr/>
          <a:lstStyle/>
          <a:p>
            <a:fld id="{D58A275D-70A3-4DBB-BDD0-EAAE55735337}" type="slidenum">
              <a:rPr lang="es-MX" smtClean="0"/>
              <a:t>‹Nº›</a:t>
            </a:fld>
            <a:endParaRPr lang="es-MX"/>
          </a:p>
        </p:txBody>
      </p:sp>
    </p:spTree>
    <p:extLst>
      <p:ext uri="{BB962C8B-B14F-4D97-AF65-F5344CB8AC3E}">
        <p14:creationId xmlns:p14="http://schemas.microsoft.com/office/powerpoint/2010/main" val="102897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2A4E4E3D-B911-4E22-AE5F-220013A4A3D6}"/>
              </a:ext>
            </a:extLst>
          </p:cNvPr>
          <p:cNvSpPr/>
          <p:nvPr userDrawn="1"/>
        </p:nvSpPr>
        <p:spPr>
          <a:xfrm>
            <a:off x="0" y="0"/>
            <a:ext cx="3157979" cy="6858000"/>
          </a:xfrm>
          <a:prstGeom prst="rect">
            <a:avLst/>
          </a:prstGeom>
          <a:solidFill>
            <a:srgbClr val="64C19B"/>
          </a:solidFill>
          <a:ln>
            <a:solidFill>
              <a:srgbClr val="64C1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Rectángulo 7">
            <a:extLst>
              <a:ext uri="{FF2B5EF4-FFF2-40B4-BE49-F238E27FC236}">
                <a16:creationId xmlns:a16="http://schemas.microsoft.com/office/drawing/2014/main" id="{65074939-12B2-4305-AB95-36AD151A2A69}"/>
              </a:ext>
            </a:extLst>
          </p:cNvPr>
          <p:cNvSpPr/>
          <p:nvPr userDrawn="1"/>
        </p:nvSpPr>
        <p:spPr>
          <a:xfrm>
            <a:off x="0" y="0"/>
            <a:ext cx="2743200" cy="6858000"/>
          </a:xfrm>
          <a:prstGeom prst="rect">
            <a:avLst/>
          </a:prstGeom>
          <a:solidFill>
            <a:srgbClr val="1F4E56"/>
          </a:solidFill>
          <a:ln>
            <a:solidFill>
              <a:srgbClr val="1F4E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 name="Marcador de fecha 8">
            <a:extLst>
              <a:ext uri="{FF2B5EF4-FFF2-40B4-BE49-F238E27FC236}">
                <a16:creationId xmlns:a16="http://schemas.microsoft.com/office/drawing/2014/main" id="{30A7A2D5-8A3B-4DF8-BA02-E6A26676AFDA}"/>
              </a:ext>
            </a:extLst>
          </p:cNvPr>
          <p:cNvSpPr>
            <a:spLocks noGrp="1"/>
          </p:cNvSpPr>
          <p:nvPr>
            <p:ph type="dt" sz="half" idx="10"/>
          </p:nvPr>
        </p:nvSpPr>
        <p:spPr/>
        <p:txBody>
          <a:bodyPr/>
          <a:lstStyle/>
          <a:p>
            <a:fld id="{E4BBFF8F-17C5-4DF5-8696-E906499D284D}" type="datetimeFigureOut">
              <a:rPr lang="es-MX" smtClean="0"/>
              <a:t>09/04/2020</a:t>
            </a:fld>
            <a:endParaRPr lang="es-MX"/>
          </a:p>
        </p:txBody>
      </p:sp>
      <p:sp>
        <p:nvSpPr>
          <p:cNvPr id="10" name="Marcador de pie de página 9">
            <a:extLst>
              <a:ext uri="{FF2B5EF4-FFF2-40B4-BE49-F238E27FC236}">
                <a16:creationId xmlns:a16="http://schemas.microsoft.com/office/drawing/2014/main" id="{BD8D2FE6-CA9C-4CBA-B2D2-C89987A7ACDB}"/>
              </a:ext>
            </a:extLst>
          </p:cNvPr>
          <p:cNvSpPr>
            <a:spLocks noGrp="1"/>
          </p:cNvSpPr>
          <p:nvPr>
            <p:ph type="ftr" sz="quarter" idx="11"/>
          </p:nvPr>
        </p:nvSpPr>
        <p:spPr/>
        <p:txBody>
          <a:bodyPr/>
          <a:lstStyle/>
          <a:p>
            <a:endParaRPr lang="es-MX"/>
          </a:p>
        </p:txBody>
      </p:sp>
      <p:sp>
        <p:nvSpPr>
          <p:cNvPr id="11" name="Marcador de número de diapositiva 10">
            <a:extLst>
              <a:ext uri="{FF2B5EF4-FFF2-40B4-BE49-F238E27FC236}">
                <a16:creationId xmlns:a16="http://schemas.microsoft.com/office/drawing/2014/main" id="{F2D5FCC6-B406-4A96-A7CB-AE9BCA94042E}"/>
              </a:ext>
            </a:extLst>
          </p:cNvPr>
          <p:cNvSpPr>
            <a:spLocks noGrp="1"/>
          </p:cNvSpPr>
          <p:nvPr>
            <p:ph type="sldNum" sz="quarter" idx="12"/>
          </p:nvPr>
        </p:nvSpPr>
        <p:spPr/>
        <p:txBody>
          <a:bodyPr/>
          <a:lstStyle/>
          <a:p>
            <a:fld id="{D58A275D-70A3-4DBB-BDD0-EAAE55735337}" type="slidenum">
              <a:rPr lang="es-MX" smtClean="0"/>
              <a:t>‹Nº›</a:t>
            </a:fld>
            <a:endParaRPr lang="es-MX"/>
          </a:p>
        </p:txBody>
      </p:sp>
    </p:spTree>
    <p:extLst>
      <p:ext uri="{BB962C8B-B14F-4D97-AF65-F5344CB8AC3E}">
        <p14:creationId xmlns:p14="http://schemas.microsoft.com/office/powerpoint/2010/main" val="2576435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
        <p:nvSpPr>
          <p:cNvPr id="7" name="6 Rectángulo">
            <a:extLst>
              <a:ext uri="{FF2B5EF4-FFF2-40B4-BE49-F238E27FC236}">
                <a16:creationId xmlns:a16="http://schemas.microsoft.com/office/drawing/2014/main" id="{D9B3C8B4-A191-412A-BE35-FF738661F200}"/>
              </a:ext>
            </a:extLst>
          </p:cNvPr>
          <p:cNvSpPr/>
          <p:nvPr userDrawn="1"/>
        </p:nvSpPr>
        <p:spPr>
          <a:xfrm>
            <a:off x="-340211" y="417518"/>
            <a:ext cx="2514600" cy="146685"/>
          </a:xfrm>
          <a:prstGeom prst="rect">
            <a:avLst/>
          </a:prstGeom>
          <a:solidFill>
            <a:srgbClr val="1F4E56"/>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7 Rectángulo">
            <a:extLst>
              <a:ext uri="{FF2B5EF4-FFF2-40B4-BE49-F238E27FC236}">
                <a16:creationId xmlns:a16="http://schemas.microsoft.com/office/drawing/2014/main" id="{2D52B5CE-B23D-48A0-8BFE-06AF4A28E925}"/>
              </a:ext>
            </a:extLst>
          </p:cNvPr>
          <p:cNvSpPr/>
          <p:nvPr userDrawn="1"/>
        </p:nvSpPr>
        <p:spPr>
          <a:xfrm>
            <a:off x="-340211" y="227345"/>
            <a:ext cx="2514600" cy="104775"/>
          </a:xfrm>
          <a:prstGeom prst="rect">
            <a:avLst/>
          </a:prstGeom>
          <a:solidFill>
            <a:srgbClr val="64C19B"/>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Marcador de fecha 8">
            <a:extLst>
              <a:ext uri="{FF2B5EF4-FFF2-40B4-BE49-F238E27FC236}">
                <a16:creationId xmlns:a16="http://schemas.microsoft.com/office/drawing/2014/main" id="{EE8EEEFF-5DCE-4B20-B6EA-BE4FB4299892}"/>
              </a:ext>
            </a:extLst>
          </p:cNvPr>
          <p:cNvSpPr>
            <a:spLocks noGrp="1"/>
          </p:cNvSpPr>
          <p:nvPr>
            <p:ph type="dt" sz="half" idx="10"/>
          </p:nvPr>
        </p:nvSpPr>
        <p:spPr/>
        <p:txBody>
          <a:bodyPr/>
          <a:lstStyle/>
          <a:p>
            <a:fld id="{E4BBFF8F-17C5-4DF5-8696-E906499D284D}" type="datetimeFigureOut">
              <a:rPr lang="es-MX" smtClean="0"/>
              <a:t>09/04/2020</a:t>
            </a:fld>
            <a:endParaRPr lang="es-MX"/>
          </a:p>
        </p:txBody>
      </p:sp>
      <p:sp>
        <p:nvSpPr>
          <p:cNvPr id="10" name="Marcador de pie de página 9">
            <a:extLst>
              <a:ext uri="{FF2B5EF4-FFF2-40B4-BE49-F238E27FC236}">
                <a16:creationId xmlns:a16="http://schemas.microsoft.com/office/drawing/2014/main" id="{F6AB145B-1598-442D-866B-54EE81DB741B}"/>
              </a:ext>
            </a:extLst>
          </p:cNvPr>
          <p:cNvSpPr>
            <a:spLocks noGrp="1"/>
          </p:cNvSpPr>
          <p:nvPr>
            <p:ph type="ftr" sz="quarter" idx="11"/>
          </p:nvPr>
        </p:nvSpPr>
        <p:spPr/>
        <p:txBody>
          <a:bodyPr/>
          <a:lstStyle/>
          <a:p>
            <a:endParaRPr lang="es-MX"/>
          </a:p>
        </p:txBody>
      </p:sp>
      <p:sp>
        <p:nvSpPr>
          <p:cNvPr id="11" name="Marcador de número de diapositiva 10">
            <a:extLst>
              <a:ext uri="{FF2B5EF4-FFF2-40B4-BE49-F238E27FC236}">
                <a16:creationId xmlns:a16="http://schemas.microsoft.com/office/drawing/2014/main" id="{17791AE8-D8A4-4086-8D90-FA68B84BD3B7}"/>
              </a:ext>
            </a:extLst>
          </p:cNvPr>
          <p:cNvSpPr>
            <a:spLocks noGrp="1"/>
          </p:cNvSpPr>
          <p:nvPr>
            <p:ph type="sldNum" sz="quarter" idx="12"/>
          </p:nvPr>
        </p:nvSpPr>
        <p:spPr/>
        <p:txBody>
          <a:bodyPr/>
          <a:lstStyle/>
          <a:p>
            <a:fld id="{D58A275D-70A3-4DBB-BDD0-EAAE55735337}" type="slidenum">
              <a:rPr lang="es-MX" smtClean="0"/>
              <a:t>‹Nº›</a:t>
            </a:fld>
            <a:endParaRPr lang="es-MX"/>
          </a:p>
        </p:txBody>
      </p:sp>
    </p:spTree>
    <p:extLst>
      <p:ext uri="{BB962C8B-B14F-4D97-AF65-F5344CB8AC3E}">
        <p14:creationId xmlns:p14="http://schemas.microsoft.com/office/powerpoint/2010/main" val="350898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8" name="15 Rectángulo">
            <a:extLst>
              <a:ext uri="{FF2B5EF4-FFF2-40B4-BE49-F238E27FC236}">
                <a16:creationId xmlns:a16="http://schemas.microsoft.com/office/drawing/2014/main" id="{B3D4C775-65FF-4702-8631-4068F780C5D8}"/>
              </a:ext>
            </a:extLst>
          </p:cNvPr>
          <p:cNvSpPr/>
          <p:nvPr userDrawn="1"/>
        </p:nvSpPr>
        <p:spPr>
          <a:xfrm rot="5400000">
            <a:off x="8420878" y="3089522"/>
            <a:ext cx="6860643" cy="681600"/>
          </a:xfrm>
          <a:prstGeom prst="rect">
            <a:avLst/>
          </a:prstGeom>
          <a:solidFill>
            <a:srgbClr val="64C19B"/>
          </a:solidFill>
          <a:ln>
            <a:solidFill>
              <a:srgbClr val="64C1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16 Rectángulo">
            <a:extLst>
              <a:ext uri="{FF2B5EF4-FFF2-40B4-BE49-F238E27FC236}">
                <a16:creationId xmlns:a16="http://schemas.microsoft.com/office/drawing/2014/main" id="{BD41B105-9D33-44C9-A8EA-AE754D9FE214}"/>
              </a:ext>
            </a:extLst>
          </p:cNvPr>
          <p:cNvSpPr/>
          <p:nvPr userDrawn="1"/>
        </p:nvSpPr>
        <p:spPr>
          <a:xfrm rot="5400000">
            <a:off x="8519571" y="3185572"/>
            <a:ext cx="6858000" cy="486857"/>
          </a:xfrm>
          <a:prstGeom prst="rect">
            <a:avLst/>
          </a:prstGeom>
          <a:solidFill>
            <a:srgbClr val="1F4E56"/>
          </a:solidFill>
          <a:ln>
            <a:solidFill>
              <a:srgbClr val="1F4E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Marcador de fecha 9">
            <a:extLst>
              <a:ext uri="{FF2B5EF4-FFF2-40B4-BE49-F238E27FC236}">
                <a16:creationId xmlns:a16="http://schemas.microsoft.com/office/drawing/2014/main" id="{63DEFB24-8EE9-496E-BF0C-DA1211F3F616}"/>
              </a:ext>
            </a:extLst>
          </p:cNvPr>
          <p:cNvSpPr>
            <a:spLocks noGrp="1"/>
          </p:cNvSpPr>
          <p:nvPr>
            <p:ph type="dt" sz="half" idx="10"/>
          </p:nvPr>
        </p:nvSpPr>
        <p:spPr/>
        <p:txBody>
          <a:bodyPr/>
          <a:lstStyle/>
          <a:p>
            <a:fld id="{E4BBFF8F-17C5-4DF5-8696-E906499D284D}" type="datetimeFigureOut">
              <a:rPr lang="es-MX" smtClean="0"/>
              <a:t>09/04/2020</a:t>
            </a:fld>
            <a:endParaRPr lang="es-MX"/>
          </a:p>
        </p:txBody>
      </p:sp>
      <p:sp>
        <p:nvSpPr>
          <p:cNvPr id="11" name="Marcador de pie de página 10">
            <a:extLst>
              <a:ext uri="{FF2B5EF4-FFF2-40B4-BE49-F238E27FC236}">
                <a16:creationId xmlns:a16="http://schemas.microsoft.com/office/drawing/2014/main" id="{BE558498-D7C9-4DBD-9F63-9DA2FFD2EFF4}"/>
              </a:ext>
            </a:extLst>
          </p:cNvPr>
          <p:cNvSpPr>
            <a:spLocks noGrp="1"/>
          </p:cNvSpPr>
          <p:nvPr>
            <p:ph type="ftr" sz="quarter" idx="11"/>
          </p:nvPr>
        </p:nvSpPr>
        <p:spPr/>
        <p:txBody>
          <a:bodyPr/>
          <a:lstStyle/>
          <a:p>
            <a:endParaRPr lang="es-MX"/>
          </a:p>
        </p:txBody>
      </p:sp>
      <p:sp>
        <p:nvSpPr>
          <p:cNvPr id="12" name="Marcador de número de diapositiva 11">
            <a:extLst>
              <a:ext uri="{FF2B5EF4-FFF2-40B4-BE49-F238E27FC236}">
                <a16:creationId xmlns:a16="http://schemas.microsoft.com/office/drawing/2014/main" id="{B60DCBE0-967C-4EC5-AE23-12414F9AE6BD}"/>
              </a:ext>
            </a:extLst>
          </p:cNvPr>
          <p:cNvSpPr>
            <a:spLocks noGrp="1"/>
          </p:cNvSpPr>
          <p:nvPr>
            <p:ph type="sldNum" sz="quarter" idx="12"/>
          </p:nvPr>
        </p:nvSpPr>
        <p:spPr/>
        <p:txBody>
          <a:bodyPr/>
          <a:lstStyle/>
          <a:p>
            <a:fld id="{D58A275D-70A3-4DBB-BDD0-EAAE55735337}" type="slidenum">
              <a:rPr lang="es-MX" smtClean="0"/>
              <a:t>‹Nº›</a:t>
            </a:fld>
            <a:endParaRPr lang="es-MX"/>
          </a:p>
        </p:txBody>
      </p:sp>
    </p:spTree>
    <p:extLst>
      <p:ext uri="{BB962C8B-B14F-4D97-AF65-F5344CB8AC3E}">
        <p14:creationId xmlns:p14="http://schemas.microsoft.com/office/powerpoint/2010/main" val="912204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cxnSp>
        <p:nvCxnSpPr>
          <p:cNvPr id="10" name="Conector recto 9">
            <a:extLst>
              <a:ext uri="{FF2B5EF4-FFF2-40B4-BE49-F238E27FC236}">
                <a16:creationId xmlns:a16="http://schemas.microsoft.com/office/drawing/2014/main" id="{F74520AF-FC41-4ED3-9A9A-0663CB5D9CB7}"/>
              </a:ext>
            </a:extLst>
          </p:cNvPr>
          <p:cNvCxnSpPr/>
          <p:nvPr userDrawn="1"/>
        </p:nvCxnSpPr>
        <p:spPr>
          <a:xfrm>
            <a:off x="215629" y="3051662"/>
            <a:ext cx="11760740" cy="0"/>
          </a:xfrm>
          <a:prstGeom prst="line">
            <a:avLst/>
          </a:prstGeom>
          <a:ln w="38100">
            <a:solidFill>
              <a:srgbClr val="1F4E56"/>
            </a:solidFill>
          </a:ln>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41D76455-87C8-432F-88E2-968AD914A757}"/>
              </a:ext>
            </a:extLst>
          </p:cNvPr>
          <p:cNvCxnSpPr/>
          <p:nvPr userDrawn="1"/>
        </p:nvCxnSpPr>
        <p:spPr>
          <a:xfrm>
            <a:off x="215629" y="3174879"/>
            <a:ext cx="11760740" cy="0"/>
          </a:xfrm>
          <a:prstGeom prst="line">
            <a:avLst/>
          </a:prstGeom>
          <a:ln w="38100">
            <a:solidFill>
              <a:srgbClr val="64C19B"/>
            </a:solidFill>
          </a:ln>
        </p:spPr>
        <p:style>
          <a:lnRef idx="1">
            <a:schemeClr val="accent1"/>
          </a:lnRef>
          <a:fillRef idx="0">
            <a:schemeClr val="accent1"/>
          </a:fillRef>
          <a:effectRef idx="0">
            <a:schemeClr val="accent1"/>
          </a:effectRef>
          <a:fontRef idx="minor">
            <a:schemeClr val="tx1"/>
          </a:fontRef>
        </p:style>
      </p:cxnSp>
      <p:sp>
        <p:nvSpPr>
          <p:cNvPr id="12" name="Marcador de fecha 11">
            <a:extLst>
              <a:ext uri="{FF2B5EF4-FFF2-40B4-BE49-F238E27FC236}">
                <a16:creationId xmlns:a16="http://schemas.microsoft.com/office/drawing/2014/main" id="{48F2DBB9-6AB4-4204-B571-724C37804D1D}"/>
              </a:ext>
            </a:extLst>
          </p:cNvPr>
          <p:cNvSpPr>
            <a:spLocks noGrp="1"/>
          </p:cNvSpPr>
          <p:nvPr>
            <p:ph type="dt" sz="half" idx="10"/>
          </p:nvPr>
        </p:nvSpPr>
        <p:spPr/>
        <p:txBody>
          <a:bodyPr/>
          <a:lstStyle/>
          <a:p>
            <a:fld id="{E4BBFF8F-17C5-4DF5-8696-E906499D284D}" type="datetimeFigureOut">
              <a:rPr lang="es-MX" smtClean="0"/>
              <a:t>09/04/2020</a:t>
            </a:fld>
            <a:endParaRPr lang="es-MX"/>
          </a:p>
        </p:txBody>
      </p:sp>
      <p:sp>
        <p:nvSpPr>
          <p:cNvPr id="13" name="Marcador de pie de página 12">
            <a:extLst>
              <a:ext uri="{FF2B5EF4-FFF2-40B4-BE49-F238E27FC236}">
                <a16:creationId xmlns:a16="http://schemas.microsoft.com/office/drawing/2014/main" id="{B5216198-0C9B-4CBB-8E8F-F4F3C2441ECE}"/>
              </a:ext>
            </a:extLst>
          </p:cNvPr>
          <p:cNvSpPr>
            <a:spLocks noGrp="1"/>
          </p:cNvSpPr>
          <p:nvPr>
            <p:ph type="ftr" sz="quarter" idx="11"/>
          </p:nvPr>
        </p:nvSpPr>
        <p:spPr/>
        <p:txBody>
          <a:bodyPr/>
          <a:lstStyle/>
          <a:p>
            <a:endParaRPr lang="es-MX"/>
          </a:p>
        </p:txBody>
      </p:sp>
      <p:sp>
        <p:nvSpPr>
          <p:cNvPr id="14" name="Marcador de número de diapositiva 13">
            <a:extLst>
              <a:ext uri="{FF2B5EF4-FFF2-40B4-BE49-F238E27FC236}">
                <a16:creationId xmlns:a16="http://schemas.microsoft.com/office/drawing/2014/main" id="{65A29ED1-B4B6-4843-9134-675FE88813ED}"/>
              </a:ext>
            </a:extLst>
          </p:cNvPr>
          <p:cNvSpPr>
            <a:spLocks noGrp="1"/>
          </p:cNvSpPr>
          <p:nvPr>
            <p:ph type="sldNum" sz="quarter" idx="12"/>
          </p:nvPr>
        </p:nvSpPr>
        <p:spPr/>
        <p:txBody>
          <a:bodyPr/>
          <a:lstStyle/>
          <a:p>
            <a:fld id="{D58A275D-70A3-4DBB-BDD0-EAAE55735337}" type="slidenum">
              <a:rPr lang="es-MX" smtClean="0"/>
              <a:t>‹Nº›</a:t>
            </a:fld>
            <a:endParaRPr lang="es-MX"/>
          </a:p>
        </p:txBody>
      </p:sp>
    </p:spTree>
    <p:extLst>
      <p:ext uri="{BB962C8B-B14F-4D97-AF65-F5344CB8AC3E}">
        <p14:creationId xmlns:p14="http://schemas.microsoft.com/office/powerpoint/2010/main" val="3315957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6" name="6 Rectángulo">
            <a:extLst>
              <a:ext uri="{FF2B5EF4-FFF2-40B4-BE49-F238E27FC236}">
                <a16:creationId xmlns:a16="http://schemas.microsoft.com/office/drawing/2014/main" id="{06A362F7-4306-460D-B8B6-142C9728A66F}"/>
              </a:ext>
            </a:extLst>
          </p:cNvPr>
          <p:cNvSpPr/>
          <p:nvPr userDrawn="1"/>
        </p:nvSpPr>
        <p:spPr>
          <a:xfrm>
            <a:off x="9677400" y="391328"/>
            <a:ext cx="2514600" cy="146685"/>
          </a:xfrm>
          <a:prstGeom prst="rect">
            <a:avLst/>
          </a:prstGeom>
          <a:solidFill>
            <a:srgbClr val="1F4E56"/>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7 Rectángulo">
            <a:extLst>
              <a:ext uri="{FF2B5EF4-FFF2-40B4-BE49-F238E27FC236}">
                <a16:creationId xmlns:a16="http://schemas.microsoft.com/office/drawing/2014/main" id="{6A98FA42-3DC1-468E-B033-E3F1448A4BBA}"/>
              </a:ext>
            </a:extLst>
          </p:cNvPr>
          <p:cNvSpPr/>
          <p:nvPr userDrawn="1"/>
        </p:nvSpPr>
        <p:spPr>
          <a:xfrm>
            <a:off x="9677400" y="633554"/>
            <a:ext cx="2514600" cy="104775"/>
          </a:xfrm>
          <a:prstGeom prst="rect">
            <a:avLst/>
          </a:prstGeom>
          <a:solidFill>
            <a:srgbClr val="64C19B"/>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rcador de fecha 7">
            <a:extLst>
              <a:ext uri="{FF2B5EF4-FFF2-40B4-BE49-F238E27FC236}">
                <a16:creationId xmlns:a16="http://schemas.microsoft.com/office/drawing/2014/main" id="{70E48367-F76A-4785-8371-5B5D4CC93CDA}"/>
              </a:ext>
            </a:extLst>
          </p:cNvPr>
          <p:cNvSpPr>
            <a:spLocks noGrp="1"/>
          </p:cNvSpPr>
          <p:nvPr>
            <p:ph type="dt" sz="half" idx="10"/>
          </p:nvPr>
        </p:nvSpPr>
        <p:spPr/>
        <p:txBody>
          <a:bodyPr/>
          <a:lstStyle/>
          <a:p>
            <a:fld id="{E4BBFF8F-17C5-4DF5-8696-E906499D284D}" type="datetimeFigureOut">
              <a:rPr lang="es-MX" smtClean="0"/>
              <a:t>09/04/2020</a:t>
            </a:fld>
            <a:endParaRPr lang="es-MX"/>
          </a:p>
        </p:txBody>
      </p:sp>
      <p:sp>
        <p:nvSpPr>
          <p:cNvPr id="9" name="Marcador de pie de página 8">
            <a:extLst>
              <a:ext uri="{FF2B5EF4-FFF2-40B4-BE49-F238E27FC236}">
                <a16:creationId xmlns:a16="http://schemas.microsoft.com/office/drawing/2014/main" id="{D5359197-C6B6-4963-837E-376CEC832A6B}"/>
              </a:ext>
            </a:extLst>
          </p:cNvPr>
          <p:cNvSpPr>
            <a:spLocks noGrp="1"/>
          </p:cNvSpPr>
          <p:nvPr>
            <p:ph type="ftr" sz="quarter" idx="11"/>
          </p:nvPr>
        </p:nvSpPr>
        <p:spPr/>
        <p:txBody>
          <a:bodyPr/>
          <a:lstStyle/>
          <a:p>
            <a:endParaRPr lang="es-MX"/>
          </a:p>
        </p:txBody>
      </p:sp>
      <p:sp>
        <p:nvSpPr>
          <p:cNvPr id="10" name="Marcador de número de diapositiva 9">
            <a:extLst>
              <a:ext uri="{FF2B5EF4-FFF2-40B4-BE49-F238E27FC236}">
                <a16:creationId xmlns:a16="http://schemas.microsoft.com/office/drawing/2014/main" id="{48E3DA30-BC9E-4473-AC5F-B82A32D9D410}"/>
              </a:ext>
            </a:extLst>
          </p:cNvPr>
          <p:cNvSpPr>
            <a:spLocks noGrp="1"/>
          </p:cNvSpPr>
          <p:nvPr>
            <p:ph type="sldNum" sz="quarter" idx="12"/>
          </p:nvPr>
        </p:nvSpPr>
        <p:spPr/>
        <p:txBody>
          <a:bodyPr/>
          <a:lstStyle/>
          <a:p>
            <a:fld id="{D58A275D-70A3-4DBB-BDD0-EAAE55735337}" type="slidenum">
              <a:rPr lang="es-MX" smtClean="0"/>
              <a:t>‹Nº›</a:t>
            </a:fld>
            <a:endParaRPr lang="es-MX"/>
          </a:p>
        </p:txBody>
      </p:sp>
    </p:spTree>
    <p:extLst>
      <p:ext uri="{BB962C8B-B14F-4D97-AF65-F5344CB8AC3E}">
        <p14:creationId xmlns:p14="http://schemas.microsoft.com/office/powerpoint/2010/main" val="3921066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3EFD135D-9DC2-45D2-A24F-A0021953E367}"/>
              </a:ext>
            </a:extLst>
          </p:cNvPr>
          <p:cNvSpPr/>
          <p:nvPr userDrawn="1"/>
        </p:nvSpPr>
        <p:spPr>
          <a:xfrm>
            <a:off x="7143750" y="0"/>
            <a:ext cx="5048250" cy="3162300"/>
          </a:xfrm>
          <a:prstGeom prst="rect">
            <a:avLst/>
          </a:prstGeom>
          <a:solidFill>
            <a:srgbClr val="1F4E56"/>
          </a:solidFill>
          <a:ln>
            <a:solidFill>
              <a:srgbClr val="1F4E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6" name="Marcador de fecha 5">
            <a:extLst>
              <a:ext uri="{FF2B5EF4-FFF2-40B4-BE49-F238E27FC236}">
                <a16:creationId xmlns:a16="http://schemas.microsoft.com/office/drawing/2014/main" id="{552DEF56-7DA0-400C-8514-5CEBEB44CA37}"/>
              </a:ext>
            </a:extLst>
          </p:cNvPr>
          <p:cNvSpPr>
            <a:spLocks noGrp="1"/>
          </p:cNvSpPr>
          <p:nvPr>
            <p:ph type="dt" sz="half" idx="10"/>
          </p:nvPr>
        </p:nvSpPr>
        <p:spPr/>
        <p:txBody>
          <a:bodyPr/>
          <a:lstStyle/>
          <a:p>
            <a:fld id="{E4BBFF8F-17C5-4DF5-8696-E906499D284D}" type="datetimeFigureOut">
              <a:rPr lang="es-MX" smtClean="0"/>
              <a:t>09/04/2020</a:t>
            </a:fld>
            <a:endParaRPr lang="es-MX"/>
          </a:p>
        </p:txBody>
      </p:sp>
      <p:sp>
        <p:nvSpPr>
          <p:cNvPr id="7" name="Marcador de pie de página 6">
            <a:extLst>
              <a:ext uri="{FF2B5EF4-FFF2-40B4-BE49-F238E27FC236}">
                <a16:creationId xmlns:a16="http://schemas.microsoft.com/office/drawing/2014/main" id="{44CE5588-4376-4B5F-AF1D-FB904119443D}"/>
              </a:ext>
            </a:extLst>
          </p:cNvPr>
          <p:cNvSpPr>
            <a:spLocks noGrp="1"/>
          </p:cNvSpPr>
          <p:nvPr>
            <p:ph type="ftr" sz="quarter" idx="11"/>
          </p:nvPr>
        </p:nvSpPr>
        <p:spPr/>
        <p:txBody>
          <a:bodyPr/>
          <a:lstStyle/>
          <a:p>
            <a:endParaRPr lang="es-MX"/>
          </a:p>
        </p:txBody>
      </p:sp>
      <p:sp>
        <p:nvSpPr>
          <p:cNvPr id="8" name="Marcador de número de diapositiva 7">
            <a:extLst>
              <a:ext uri="{FF2B5EF4-FFF2-40B4-BE49-F238E27FC236}">
                <a16:creationId xmlns:a16="http://schemas.microsoft.com/office/drawing/2014/main" id="{1F099F44-9FAD-4CCE-95A4-CEF4899F2FB6}"/>
              </a:ext>
            </a:extLst>
          </p:cNvPr>
          <p:cNvSpPr>
            <a:spLocks noGrp="1"/>
          </p:cNvSpPr>
          <p:nvPr>
            <p:ph type="sldNum" sz="quarter" idx="12"/>
          </p:nvPr>
        </p:nvSpPr>
        <p:spPr/>
        <p:txBody>
          <a:bodyPr/>
          <a:lstStyle/>
          <a:p>
            <a:fld id="{D58A275D-70A3-4DBB-BDD0-EAAE55735337}" type="slidenum">
              <a:rPr lang="es-MX" smtClean="0"/>
              <a:t>‹Nº›</a:t>
            </a:fld>
            <a:endParaRPr lang="es-MX"/>
          </a:p>
        </p:txBody>
      </p:sp>
    </p:spTree>
    <p:extLst>
      <p:ext uri="{BB962C8B-B14F-4D97-AF65-F5344CB8AC3E}">
        <p14:creationId xmlns:p14="http://schemas.microsoft.com/office/powerpoint/2010/main" val="3890088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iseño personalizado">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C1F6E750-7B3D-4A36-9431-9DB6C09A4681}"/>
              </a:ext>
            </a:extLst>
          </p:cNvPr>
          <p:cNvSpPr>
            <a:spLocks noGrp="1"/>
          </p:cNvSpPr>
          <p:nvPr>
            <p:ph type="dt" sz="half" idx="10"/>
          </p:nvPr>
        </p:nvSpPr>
        <p:spPr/>
        <p:txBody>
          <a:bodyPr/>
          <a:lstStyle/>
          <a:p>
            <a:fld id="{E4BBFF8F-17C5-4DF5-8696-E906499D284D}" type="datetimeFigureOut">
              <a:rPr lang="es-MX" smtClean="0"/>
              <a:t>09/04/2020</a:t>
            </a:fld>
            <a:endParaRPr lang="es-MX"/>
          </a:p>
        </p:txBody>
      </p:sp>
      <p:sp>
        <p:nvSpPr>
          <p:cNvPr id="4" name="Marcador de pie de página 3">
            <a:extLst>
              <a:ext uri="{FF2B5EF4-FFF2-40B4-BE49-F238E27FC236}">
                <a16:creationId xmlns:a16="http://schemas.microsoft.com/office/drawing/2014/main" id="{2E1A5E14-0CA1-4BB7-80BA-C71C25F98D98}"/>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94E2B9B2-A108-4F5A-887D-A65CEF70BEF5}"/>
              </a:ext>
            </a:extLst>
          </p:cNvPr>
          <p:cNvSpPr>
            <a:spLocks noGrp="1"/>
          </p:cNvSpPr>
          <p:nvPr>
            <p:ph type="sldNum" sz="quarter" idx="12"/>
          </p:nvPr>
        </p:nvSpPr>
        <p:spPr/>
        <p:txBody>
          <a:bodyPr/>
          <a:lstStyle/>
          <a:p>
            <a:fld id="{D58A275D-70A3-4DBB-BDD0-EAAE55735337}" type="slidenum">
              <a:rPr lang="es-MX" smtClean="0"/>
              <a:t>‹Nº›</a:t>
            </a:fld>
            <a:endParaRPr lang="es-MX"/>
          </a:p>
        </p:txBody>
      </p:sp>
      <p:sp>
        <p:nvSpPr>
          <p:cNvPr id="6" name="15 Rectángulo">
            <a:extLst>
              <a:ext uri="{FF2B5EF4-FFF2-40B4-BE49-F238E27FC236}">
                <a16:creationId xmlns:a16="http://schemas.microsoft.com/office/drawing/2014/main" id="{A99F44B8-BAA2-4854-9665-B173F28748F4}"/>
              </a:ext>
            </a:extLst>
          </p:cNvPr>
          <p:cNvSpPr/>
          <p:nvPr userDrawn="1"/>
        </p:nvSpPr>
        <p:spPr>
          <a:xfrm rot="16200000" flipH="1">
            <a:off x="-3089521" y="3086877"/>
            <a:ext cx="6860643" cy="681600"/>
          </a:xfrm>
          <a:prstGeom prst="rect">
            <a:avLst/>
          </a:prstGeom>
          <a:solidFill>
            <a:srgbClr val="64C19B"/>
          </a:solidFill>
          <a:ln>
            <a:solidFill>
              <a:srgbClr val="64C1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16 Rectángulo">
            <a:extLst>
              <a:ext uri="{FF2B5EF4-FFF2-40B4-BE49-F238E27FC236}">
                <a16:creationId xmlns:a16="http://schemas.microsoft.com/office/drawing/2014/main" id="{66B082DD-905E-4961-A23B-708FEA8F3651}"/>
              </a:ext>
            </a:extLst>
          </p:cNvPr>
          <p:cNvSpPr/>
          <p:nvPr userDrawn="1"/>
        </p:nvSpPr>
        <p:spPr>
          <a:xfrm rot="16200000" flipH="1">
            <a:off x="-3185571" y="3185572"/>
            <a:ext cx="6858000" cy="486857"/>
          </a:xfrm>
          <a:prstGeom prst="rect">
            <a:avLst/>
          </a:prstGeom>
          <a:solidFill>
            <a:srgbClr val="1F4E56"/>
          </a:solidFill>
          <a:ln>
            <a:solidFill>
              <a:srgbClr val="1F4E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9750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52510AB0-71C0-456B-8E13-2171C6C330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C293B029-9ED8-4696-B51A-119A9B440A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5A9AC00C-3C70-4A6B-9CEB-440188FFC2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BBFF8F-17C5-4DF5-8696-E906499D284D}" type="datetimeFigureOut">
              <a:rPr lang="es-MX" smtClean="0"/>
              <a:t>09/04/2020</a:t>
            </a:fld>
            <a:endParaRPr lang="es-MX"/>
          </a:p>
        </p:txBody>
      </p:sp>
      <p:sp>
        <p:nvSpPr>
          <p:cNvPr id="5" name="Marcador de pie de página 4">
            <a:extLst>
              <a:ext uri="{FF2B5EF4-FFF2-40B4-BE49-F238E27FC236}">
                <a16:creationId xmlns:a16="http://schemas.microsoft.com/office/drawing/2014/main" id="{77BCDBC0-62E0-4743-B3AA-3BBFFB3852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0E754E65-29CE-4E50-9091-148788C7CF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8A275D-70A3-4DBB-BDD0-EAAE55735337}" type="slidenum">
              <a:rPr lang="es-MX" smtClean="0"/>
              <a:t>‹Nº›</a:t>
            </a:fld>
            <a:endParaRPr lang="es-MX"/>
          </a:p>
        </p:txBody>
      </p:sp>
    </p:spTree>
    <p:extLst>
      <p:ext uri="{BB962C8B-B14F-4D97-AF65-F5344CB8AC3E}">
        <p14:creationId xmlns:p14="http://schemas.microsoft.com/office/powerpoint/2010/main" val="936807951"/>
      </p:ext>
    </p:extLst>
  </p:cSld>
  <p:clrMap bg1="lt1" tx1="dk1" bg2="lt2" tx2="dk2" accent1="accent1" accent2="accent2" accent3="accent3" accent4="accent4" accent5="accent5" accent6="accent6" hlink="hlink" folHlink="folHlink"/>
  <p:sldLayoutIdLst>
    <p:sldLayoutId id="2147483656"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30.gif"/><Relationship Id="rId5"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8.xml"/><Relationship Id="rId5" Type="http://schemas.openxmlformats.org/officeDocument/2006/relationships/image" Target="../media/image32.png"/><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xml"/><Relationship Id="rId5" Type="http://schemas.openxmlformats.org/officeDocument/2006/relationships/image" Target="../media/image38.png"/><Relationship Id="rId4" Type="http://schemas.openxmlformats.org/officeDocument/2006/relationships/image" Target="../media/image40.png"/></Relationships>
</file>

<file path=ppt/slides/_rels/slide1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image" Target="../media/image42.png"/><Relationship Id="rId1" Type="http://schemas.openxmlformats.org/officeDocument/2006/relationships/slideLayout" Target="../slideLayouts/slideLayout9.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16.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png"/><Relationship Id="rId1" Type="http://schemas.openxmlformats.org/officeDocument/2006/relationships/slideLayout" Target="../slideLayouts/slideLayout4.xml"/><Relationship Id="rId4" Type="http://schemas.openxmlformats.org/officeDocument/2006/relationships/image" Target="../media/image50.jpeg"/></Relationships>
</file>

<file path=ppt/slides/_rels/slide1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image" Target="../media/image510.png"/><Relationship Id="rId1" Type="http://schemas.openxmlformats.org/officeDocument/2006/relationships/slideLayout" Target="../slideLayouts/slideLayout6.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1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58.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4.xml"/><Relationship Id="rId4" Type="http://schemas.openxmlformats.org/officeDocument/2006/relationships/image" Target="../media/image62.png"/></Relationships>
</file>

<file path=ppt/slides/_rels/slide2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68.png"/><Relationship Id="rId7" Type="http://schemas.openxmlformats.org/officeDocument/2006/relationships/image" Target="../media/image72.png"/><Relationship Id="rId2" Type="http://schemas.openxmlformats.org/officeDocument/2006/relationships/image" Target="../media/image65.jpeg"/><Relationship Id="rId1" Type="http://schemas.openxmlformats.org/officeDocument/2006/relationships/slideLayout" Target="../slideLayouts/slideLayout2.xml"/><Relationship Id="rId6" Type="http://schemas.openxmlformats.org/officeDocument/2006/relationships/image" Target="../media/image71.png"/><Relationship Id="rId11" Type="http://schemas.openxmlformats.org/officeDocument/2006/relationships/image" Target="../media/image66.png"/><Relationship Id="rId5" Type="http://schemas.openxmlformats.org/officeDocument/2006/relationships/image" Target="../media/image70.png"/><Relationship Id="rId10" Type="http://schemas.openxmlformats.org/officeDocument/2006/relationships/customXml" Target="../ink/ink1.xml"/><Relationship Id="rId4" Type="http://schemas.openxmlformats.org/officeDocument/2006/relationships/image" Target="../media/image69.png"/><Relationship Id="rId9" Type="http://schemas.openxmlformats.org/officeDocument/2006/relationships/image" Target="../media/image7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100.png"/></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1.jpe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0.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9000" b="-19000"/>
          </a:stretch>
        </a:blipFill>
        <a:effectLst/>
      </p:bgPr>
    </p:bg>
    <p:spTree>
      <p:nvGrpSpPr>
        <p:cNvPr id="1" name=""/>
        <p:cNvGrpSpPr/>
        <p:nvPr/>
      </p:nvGrpSpPr>
      <p:grpSpPr>
        <a:xfrm>
          <a:off x="0" y="0"/>
          <a:ext cx="0" cy="0"/>
          <a:chOff x="0" y="0"/>
          <a:chExt cx="0" cy="0"/>
        </a:xfrm>
      </p:grpSpPr>
      <p:sp>
        <p:nvSpPr>
          <p:cNvPr id="2" name="Google Shape;89;p1">
            <a:extLst>
              <a:ext uri="{FF2B5EF4-FFF2-40B4-BE49-F238E27FC236}">
                <a16:creationId xmlns:a16="http://schemas.microsoft.com/office/drawing/2014/main" id="{563D293C-C706-4C4C-BE75-94AC964E4F13}"/>
              </a:ext>
            </a:extLst>
          </p:cNvPr>
          <p:cNvSpPr txBox="1">
            <a:spLocks/>
          </p:cNvSpPr>
          <p:nvPr/>
        </p:nvSpPr>
        <p:spPr>
          <a:xfrm>
            <a:off x="0" y="1002441"/>
            <a:ext cx="12192000" cy="1079100"/>
          </a:xfrm>
          <a:prstGeom prst="rect">
            <a:avLst/>
          </a:prstGeom>
          <a:noFill/>
          <a:ln>
            <a:noFill/>
          </a:ln>
        </p:spPr>
        <p:txBody>
          <a:bodyPr spcFirstLastPara="1" wrap="square" lIns="91425" tIns="45700" rIns="91425" bIns="4570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buClr>
                <a:schemeClr val="lt1"/>
              </a:buClr>
              <a:buSzPts val="6000"/>
              <a:buFont typeface="Calibri"/>
              <a:buNone/>
            </a:pPr>
            <a:r>
              <a:rPr lang="en-US" b="1" dirty="0">
                <a:solidFill>
                  <a:schemeClr val="bg1"/>
                </a:solidFill>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Supervised</a:t>
            </a:r>
            <a:r>
              <a:rPr lang="es-MX" b="1" dirty="0">
                <a:solidFill>
                  <a:schemeClr val="bg1"/>
                </a:solidFill>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 ML</a:t>
            </a:r>
            <a:endParaRPr lang="es-MX" dirty="0">
              <a:solidFill>
                <a:schemeClr val="bg1"/>
              </a:solidFill>
            </a:endParaRPr>
          </a:p>
        </p:txBody>
      </p:sp>
      <p:sp>
        <p:nvSpPr>
          <p:cNvPr id="3" name="Google Shape;90;p1">
            <a:extLst>
              <a:ext uri="{FF2B5EF4-FFF2-40B4-BE49-F238E27FC236}">
                <a16:creationId xmlns:a16="http://schemas.microsoft.com/office/drawing/2014/main" id="{41790610-C454-40E5-A52C-5D1B8A7F7F80}"/>
              </a:ext>
            </a:extLst>
          </p:cNvPr>
          <p:cNvSpPr txBox="1">
            <a:spLocks/>
          </p:cNvSpPr>
          <p:nvPr/>
        </p:nvSpPr>
        <p:spPr>
          <a:xfrm>
            <a:off x="7690013" y="5777676"/>
            <a:ext cx="5365597" cy="1655700"/>
          </a:xfrm>
          <a:prstGeom prst="rect">
            <a:avLst/>
          </a:prstGeom>
          <a:noFill/>
          <a:ln>
            <a:noFill/>
          </a:ln>
        </p:spPr>
        <p:txBody>
          <a:bodyPr spcFirstLastPara="1" wrap="square" lIns="91425" tIns="45700" rIns="91425" bIns="4570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lt1"/>
              </a:buClr>
              <a:buSzPts val="2400"/>
              <a:buFont typeface="Arial" panose="020B0604020202020204" pitchFamily="34" charset="0"/>
              <a:buNone/>
            </a:pPr>
            <a:r>
              <a:rPr lang="es-MX">
                <a:solidFill>
                  <a:srgbClr val="103B4A"/>
                </a:solidFill>
              </a:rPr>
              <a:t>Dr. Fabián Torres Robles</a:t>
            </a:r>
            <a:endParaRPr lang="es-MX" dirty="0">
              <a:solidFill>
                <a:srgbClr val="103B4A"/>
              </a:solidFill>
            </a:endParaRPr>
          </a:p>
        </p:txBody>
      </p:sp>
    </p:spTree>
    <p:extLst>
      <p:ext uri="{BB962C8B-B14F-4D97-AF65-F5344CB8AC3E}">
        <p14:creationId xmlns:p14="http://schemas.microsoft.com/office/powerpoint/2010/main" val="28215290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16A39656-17B3-4C53-B54E-3D8A0507046C}"/>
              </a:ext>
            </a:extLst>
          </p:cNvPr>
          <p:cNvSpPr txBox="1"/>
          <p:nvPr/>
        </p:nvSpPr>
        <p:spPr>
          <a:xfrm>
            <a:off x="3444535" y="216203"/>
            <a:ext cx="8396483" cy="3139321"/>
          </a:xfrm>
          <a:prstGeom prst="rect">
            <a:avLst/>
          </a:prstGeom>
          <a:noFill/>
        </p:spPr>
        <p:txBody>
          <a:bodyPr wrap="square" rtlCol="0">
            <a:spAutoFit/>
          </a:bodyPr>
          <a:lstStyle/>
          <a:p>
            <a:pPr algn="just"/>
            <a:r>
              <a:rPr lang="es-MX" b="1" dirty="0"/>
              <a:t>Pasos de optimización mediante gradiente descendiente:</a:t>
            </a:r>
          </a:p>
          <a:p>
            <a:pPr algn="just"/>
            <a:endParaRPr lang="es-MX" b="1" dirty="0"/>
          </a:p>
          <a:p>
            <a:pPr marL="342900" indent="-342900" algn="just">
              <a:buAutoNum type="arabicPeriod"/>
            </a:pPr>
            <a:r>
              <a:rPr lang="es-MX" dirty="0"/>
              <a:t>Encontrar la pendiente de la función objetivo con respecto a cada parámetro y calcular el gradiente de la función.</a:t>
            </a:r>
          </a:p>
          <a:p>
            <a:pPr marL="342900" indent="-342900" algn="just">
              <a:buAutoNum type="arabicPeriod"/>
            </a:pPr>
            <a:r>
              <a:rPr lang="es-MX" dirty="0"/>
              <a:t>Elegir un valor aleatorio inicial para los parámetros. Si se tiene más de un parámetro se toma la derivada parcial del resultado con respecto a cada parámetro.</a:t>
            </a:r>
          </a:p>
          <a:p>
            <a:pPr marL="342900" indent="-342900" algn="just">
              <a:buAutoNum type="arabicPeriod"/>
            </a:pPr>
            <a:r>
              <a:rPr lang="es-MX" dirty="0"/>
              <a:t>Actualizar la función del gradiente con los parámetros</a:t>
            </a:r>
          </a:p>
          <a:p>
            <a:pPr marL="342900" indent="-342900" algn="just">
              <a:buAutoNum type="arabicPeriod"/>
            </a:pPr>
            <a:r>
              <a:rPr lang="es-MX" dirty="0"/>
              <a:t>Calcular el tamaño del paso: </a:t>
            </a:r>
            <a:r>
              <a:rPr lang="es-MX" dirty="0" err="1"/>
              <a:t>learning</a:t>
            </a:r>
            <a:r>
              <a:rPr lang="es-MX" dirty="0"/>
              <a:t> </a:t>
            </a:r>
            <a:r>
              <a:rPr lang="es-MX" dirty="0" err="1"/>
              <a:t>rate</a:t>
            </a:r>
            <a:endParaRPr lang="es-MX" dirty="0"/>
          </a:p>
          <a:p>
            <a:pPr marL="342900" indent="-342900" algn="just">
              <a:buAutoNum type="arabicPeriod"/>
            </a:pPr>
            <a:r>
              <a:rPr lang="es-MX" dirty="0"/>
              <a:t>Calcular los nuevos parámetros</a:t>
            </a:r>
          </a:p>
          <a:p>
            <a:pPr marL="342900" indent="-342900" algn="just">
              <a:buAutoNum type="arabicPeriod"/>
            </a:pPr>
            <a:r>
              <a:rPr lang="es-MX" dirty="0"/>
              <a:t>Repetir 3 a 5 iterativamente hasta que el gradiente converja en un mínimo.</a:t>
            </a:r>
          </a:p>
          <a:p>
            <a:endParaRPr lang="es-MX" b="1" dirty="0"/>
          </a:p>
        </p:txBody>
      </p:sp>
      <p:pic>
        <p:nvPicPr>
          <p:cNvPr id="4" name="Imagen 3" descr="Imagen que contiene mapa, texto&#10;&#10;Descripción generada automáticamente">
            <a:extLst>
              <a:ext uri="{FF2B5EF4-FFF2-40B4-BE49-F238E27FC236}">
                <a16:creationId xmlns:a16="http://schemas.microsoft.com/office/drawing/2014/main" id="{96C384E7-FB97-4FD4-A5F3-C4696117DE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0715" y="3241964"/>
            <a:ext cx="4661285" cy="3495964"/>
          </a:xfrm>
          <a:prstGeom prst="rect">
            <a:avLst/>
          </a:prstGeom>
        </p:spPr>
      </p:pic>
      <p:sp>
        <p:nvSpPr>
          <p:cNvPr id="5" name="Rectángulo 4">
            <a:extLst>
              <a:ext uri="{FF2B5EF4-FFF2-40B4-BE49-F238E27FC236}">
                <a16:creationId xmlns:a16="http://schemas.microsoft.com/office/drawing/2014/main" id="{2254C1ED-9180-414B-A165-3F452AD39828}"/>
              </a:ext>
            </a:extLst>
          </p:cNvPr>
          <p:cNvSpPr/>
          <p:nvPr/>
        </p:nvSpPr>
        <p:spPr>
          <a:xfrm>
            <a:off x="3444535" y="4232855"/>
            <a:ext cx="3722883" cy="1754326"/>
          </a:xfrm>
          <a:prstGeom prst="rect">
            <a:avLst/>
          </a:prstGeom>
        </p:spPr>
        <p:txBody>
          <a:bodyPr wrap="square">
            <a:spAutoFit/>
          </a:bodyPr>
          <a:lstStyle/>
          <a:p>
            <a:pPr algn="just"/>
            <a:r>
              <a:rPr lang="es-MX" dirty="0"/>
              <a:t>Si el </a:t>
            </a:r>
            <a:r>
              <a:rPr lang="es-MX" dirty="0" err="1"/>
              <a:t>learning</a:t>
            </a:r>
            <a:r>
              <a:rPr lang="es-MX" dirty="0"/>
              <a:t> </a:t>
            </a:r>
            <a:r>
              <a:rPr lang="es-MX" dirty="0" err="1"/>
              <a:t>rate</a:t>
            </a:r>
            <a:r>
              <a:rPr lang="es-MX" dirty="0"/>
              <a:t> es muy  grande, se darán pasos grandes y se puede saltar a través de el mínimo de la función.</a:t>
            </a:r>
          </a:p>
          <a:p>
            <a:pPr algn="just"/>
            <a:endParaRPr lang="es-MX" dirty="0"/>
          </a:p>
          <a:p>
            <a:pPr algn="just"/>
            <a:r>
              <a:rPr lang="es-MX" dirty="0" err="1"/>
              <a:t>Learning</a:t>
            </a:r>
            <a:r>
              <a:rPr lang="es-MX" dirty="0"/>
              <a:t> </a:t>
            </a:r>
            <a:r>
              <a:rPr lang="es-MX" dirty="0" err="1"/>
              <a:t>rates</a:t>
            </a:r>
            <a:r>
              <a:rPr lang="es-MX" dirty="0"/>
              <a:t> pequeños son ideales ≈ 0.01</a:t>
            </a:r>
          </a:p>
        </p:txBody>
      </p:sp>
    </p:spTree>
    <p:extLst>
      <p:ext uri="{BB962C8B-B14F-4D97-AF65-F5344CB8AC3E}">
        <p14:creationId xmlns:p14="http://schemas.microsoft.com/office/powerpoint/2010/main" val="270780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7950157-E3DA-4B7D-8179-170360DB84D8}"/>
              </a:ext>
            </a:extLst>
          </p:cNvPr>
          <p:cNvPicPr/>
          <p:nvPr/>
        </p:nvPicPr>
        <p:blipFill>
          <a:blip r:embed="rId2"/>
          <a:stretch>
            <a:fillRect/>
          </a:stretch>
        </p:blipFill>
        <p:spPr>
          <a:xfrm>
            <a:off x="5399375" y="3724514"/>
            <a:ext cx="2742546" cy="2203314"/>
          </a:xfrm>
          <a:prstGeom prst="rect">
            <a:avLst/>
          </a:prstGeom>
        </p:spPr>
      </p:pic>
      <p:pic>
        <p:nvPicPr>
          <p:cNvPr id="4" name="Imagen 3">
            <a:extLst>
              <a:ext uri="{FF2B5EF4-FFF2-40B4-BE49-F238E27FC236}">
                <a16:creationId xmlns:a16="http://schemas.microsoft.com/office/drawing/2014/main" id="{52E88EC1-F6DC-4964-A900-BF1CF061EB41}"/>
              </a:ext>
            </a:extLst>
          </p:cNvPr>
          <p:cNvPicPr/>
          <p:nvPr/>
        </p:nvPicPr>
        <p:blipFill>
          <a:blip r:embed="rId3"/>
          <a:stretch>
            <a:fillRect/>
          </a:stretch>
        </p:blipFill>
        <p:spPr>
          <a:xfrm>
            <a:off x="8617674" y="4259182"/>
            <a:ext cx="3139839" cy="1133975"/>
          </a:xfrm>
          <a:prstGeom prst="rect">
            <a:avLst/>
          </a:prstGeom>
        </p:spPr>
      </p:pic>
      <p:sp>
        <p:nvSpPr>
          <p:cNvPr id="5" name="CuadroTexto 4">
            <a:extLst>
              <a:ext uri="{FF2B5EF4-FFF2-40B4-BE49-F238E27FC236}">
                <a16:creationId xmlns:a16="http://schemas.microsoft.com/office/drawing/2014/main" id="{95941FEB-734D-4041-96B6-52DA4C8E103A}"/>
              </a:ext>
            </a:extLst>
          </p:cNvPr>
          <p:cNvSpPr txBox="1"/>
          <p:nvPr/>
        </p:nvSpPr>
        <p:spPr>
          <a:xfrm>
            <a:off x="5527619" y="564065"/>
            <a:ext cx="5885947" cy="1754326"/>
          </a:xfrm>
          <a:prstGeom prst="rect">
            <a:avLst/>
          </a:prstGeom>
          <a:noFill/>
        </p:spPr>
        <p:txBody>
          <a:bodyPr wrap="square" rtlCol="0">
            <a:spAutoFit/>
          </a:bodyPr>
          <a:lstStyle/>
          <a:p>
            <a:pPr algn="just"/>
            <a:r>
              <a:rPr lang="es-MX" b="1" dirty="0"/>
              <a:t>Gradiente Estocástico Descendente (SDG): </a:t>
            </a:r>
            <a:r>
              <a:rPr lang="es-MX" dirty="0"/>
              <a:t>Versión optimizada que realiza menos comparaciones por iteración.</a:t>
            </a:r>
          </a:p>
          <a:p>
            <a:pPr algn="just"/>
            <a:endParaRPr lang="es-MX" dirty="0"/>
          </a:p>
          <a:p>
            <a:pPr algn="just"/>
            <a:r>
              <a:rPr lang="es-MX" dirty="0"/>
              <a:t>Se escoge de manera aleatoria los puntos con los que se calcularan las </a:t>
            </a:r>
            <a:r>
              <a:rPr lang="es-MX" dirty="0" err="1"/>
              <a:t>derevidas</a:t>
            </a:r>
            <a:r>
              <a:rPr lang="es-MX" dirty="0"/>
              <a:t>, </a:t>
            </a:r>
            <a:r>
              <a:rPr lang="es-MX" dirty="0" err="1"/>
              <a:t>sampleando</a:t>
            </a:r>
            <a:r>
              <a:rPr lang="es-MX" dirty="0"/>
              <a:t> un conjunto de datos pequeños (</a:t>
            </a:r>
            <a:r>
              <a:rPr lang="es-MX" dirty="0" err="1"/>
              <a:t>mini-batch</a:t>
            </a:r>
            <a:r>
              <a:rPr lang="es-MX" dirty="0"/>
              <a:t>) para calcular la función de costo </a:t>
            </a:r>
          </a:p>
        </p:txBody>
      </p:sp>
      <p:sp>
        <p:nvSpPr>
          <p:cNvPr id="8" name="CuadroTexto 7">
            <a:extLst>
              <a:ext uri="{FF2B5EF4-FFF2-40B4-BE49-F238E27FC236}">
                <a16:creationId xmlns:a16="http://schemas.microsoft.com/office/drawing/2014/main" id="{851B9C15-E2D6-4108-910B-050800410703}"/>
              </a:ext>
            </a:extLst>
          </p:cNvPr>
          <p:cNvSpPr txBox="1"/>
          <p:nvPr/>
        </p:nvSpPr>
        <p:spPr>
          <a:xfrm>
            <a:off x="767421" y="3724514"/>
            <a:ext cx="3934491" cy="1754326"/>
          </a:xfrm>
          <a:prstGeom prst="rect">
            <a:avLst/>
          </a:prstGeom>
          <a:noFill/>
        </p:spPr>
        <p:txBody>
          <a:bodyPr wrap="square" rtlCol="0">
            <a:spAutoFit/>
          </a:bodyPr>
          <a:lstStyle/>
          <a:p>
            <a:r>
              <a:rPr lang="es-MX" b="1" dirty="0"/>
              <a:t>SDG con MOMENTUM:</a:t>
            </a:r>
          </a:p>
          <a:p>
            <a:pPr algn="just"/>
            <a:endParaRPr lang="es-MX" b="1" dirty="0"/>
          </a:p>
          <a:p>
            <a:pPr algn="just"/>
            <a:r>
              <a:rPr lang="es-MX" dirty="0"/>
              <a:t>Se utiliza para evitar que el </a:t>
            </a:r>
            <a:r>
              <a:rPr lang="es-MX" b="1" dirty="0"/>
              <a:t>SDG</a:t>
            </a:r>
            <a:r>
              <a:rPr lang="es-MX" dirty="0"/>
              <a:t> se quede atorado en mínimos locales, utilizando la velocidad con la que la función objetivo decrementa</a:t>
            </a:r>
          </a:p>
        </p:txBody>
      </p:sp>
      <p:sp>
        <p:nvSpPr>
          <p:cNvPr id="9" name="CuadroTexto 8">
            <a:extLst>
              <a:ext uri="{FF2B5EF4-FFF2-40B4-BE49-F238E27FC236}">
                <a16:creationId xmlns:a16="http://schemas.microsoft.com/office/drawing/2014/main" id="{015767C5-B33E-4123-BFB7-328FB168B302}"/>
              </a:ext>
            </a:extLst>
          </p:cNvPr>
          <p:cNvSpPr txBox="1"/>
          <p:nvPr/>
        </p:nvSpPr>
        <p:spPr>
          <a:xfrm>
            <a:off x="778434" y="5755350"/>
            <a:ext cx="3945504" cy="369332"/>
          </a:xfrm>
          <a:prstGeom prst="rect">
            <a:avLst/>
          </a:prstGeom>
          <a:noFill/>
        </p:spPr>
        <p:txBody>
          <a:bodyPr wrap="none" rtlCol="0">
            <a:spAutoFit/>
          </a:bodyPr>
          <a:lstStyle/>
          <a:p>
            <a:r>
              <a:rPr lang="es-MX" dirty="0"/>
              <a:t>ADAM: </a:t>
            </a:r>
            <a:r>
              <a:rPr lang="es-MX" dirty="0" err="1"/>
              <a:t>Adaptative</a:t>
            </a:r>
            <a:r>
              <a:rPr lang="es-MX" dirty="0"/>
              <a:t> </a:t>
            </a:r>
            <a:r>
              <a:rPr lang="es-MX" dirty="0" err="1"/>
              <a:t>moment</a:t>
            </a:r>
            <a:r>
              <a:rPr lang="es-MX" dirty="0"/>
              <a:t> </a:t>
            </a:r>
            <a:r>
              <a:rPr lang="es-MX" dirty="0" err="1"/>
              <a:t>estimation</a:t>
            </a:r>
            <a:endParaRPr lang="es-MX" dirty="0"/>
          </a:p>
        </p:txBody>
      </p:sp>
      <mc:AlternateContent xmlns:mc="http://schemas.openxmlformats.org/markup-compatibility/2006" xmlns:a14="http://schemas.microsoft.com/office/drawing/2010/main">
        <mc:Choice Requires="a14">
          <p:sp>
            <p:nvSpPr>
              <p:cNvPr id="10" name="CuadroTexto 9">
                <a:extLst>
                  <a:ext uri="{FF2B5EF4-FFF2-40B4-BE49-F238E27FC236}">
                    <a16:creationId xmlns:a16="http://schemas.microsoft.com/office/drawing/2014/main" id="{F1033A4B-A895-46B0-BE74-E318C18F9912}"/>
                  </a:ext>
                </a:extLst>
              </p:cNvPr>
              <p:cNvSpPr txBox="1"/>
              <p:nvPr/>
            </p:nvSpPr>
            <p:spPr>
              <a:xfrm>
                <a:off x="10187593" y="5567386"/>
                <a:ext cx="774827" cy="276999"/>
              </a:xfrm>
              <a:prstGeom prst="rect">
                <a:avLst/>
              </a:prstGeom>
              <a:noFill/>
            </p:spPr>
            <p:txBody>
              <a:bodyPr wrap="none" lIns="0" tIns="0" rIns="0" bIns="0" rtlCol="0">
                <a:spAutoFit/>
              </a:bodyPr>
              <a:lstStyle/>
              <a:p>
                <a14:m>
                  <m:oMath xmlns:m="http://schemas.openxmlformats.org/officeDocument/2006/math">
                    <m:r>
                      <a:rPr lang="es-MX" i="1" smtClean="0">
                        <a:solidFill>
                          <a:srgbClr val="FF0000"/>
                        </a:solidFill>
                        <a:latin typeface="Cambria Math" panose="02040503050406030204" pitchFamily="18" charset="0"/>
                        <a:ea typeface="Cambria Math" panose="02040503050406030204" pitchFamily="18" charset="0"/>
                      </a:rPr>
                      <m:t>𝛼</m:t>
                    </m:r>
                    <m:r>
                      <a:rPr lang="es-MX" b="0" i="1" smtClean="0">
                        <a:solidFill>
                          <a:srgbClr val="FF0000"/>
                        </a:solidFill>
                        <a:latin typeface="Cambria Math" panose="02040503050406030204" pitchFamily="18" charset="0"/>
                        <a:ea typeface="Cambria Math" panose="02040503050406030204" pitchFamily="18" charset="0"/>
                      </a:rPr>
                      <m:t> ≈</m:t>
                    </m:r>
                  </m:oMath>
                </a14:m>
                <a:r>
                  <a:rPr lang="es-MX" dirty="0">
                    <a:solidFill>
                      <a:srgbClr val="FF0000"/>
                    </a:solidFill>
                  </a:rPr>
                  <a:t> 0.9</a:t>
                </a:r>
              </a:p>
            </p:txBody>
          </p:sp>
        </mc:Choice>
        <mc:Fallback xmlns="">
          <p:sp>
            <p:nvSpPr>
              <p:cNvPr id="10" name="CuadroTexto 9">
                <a:extLst>
                  <a:ext uri="{FF2B5EF4-FFF2-40B4-BE49-F238E27FC236}">
                    <a16:creationId xmlns:a16="http://schemas.microsoft.com/office/drawing/2014/main" id="{F1033A4B-A895-46B0-BE74-E318C18F9912}"/>
                  </a:ext>
                </a:extLst>
              </p:cNvPr>
              <p:cNvSpPr txBox="1">
                <a:spLocks noRot="1" noChangeAspect="1" noMove="1" noResize="1" noEditPoints="1" noAdjustHandles="1" noChangeArrowheads="1" noChangeShapeType="1" noTextEdit="1"/>
              </p:cNvSpPr>
              <p:nvPr/>
            </p:nvSpPr>
            <p:spPr>
              <a:xfrm>
                <a:off x="10187593" y="5567386"/>
                <a:ext cx="774827" cy="276999"/>
              </a:xfrm>
              <a:prstGeom prst="rect">
                <a:avLst/>
              </a:prstGeom>
              <a:blipFill>
                <a:blip r:embed="rId5"/>
                <a:stretch>
                  <a:fillRect l="-7874" t="-28261" r="-18898" b="-50000"/>
                </a:stretch>
              </a:blipFill>
            </p:spPr>
            <p:txBody>
              <a:bodyPr/>
              <a:lstStyle/>
              <a:p>
                <a:r>
                  <a:rPr lang="es-MX">
                    <a:noFill/>
                  </a:rPr>
                  <a:t> </a:t>
                </a:r>
              </a:p>
            </p:txBody>
          </p:sp>
        </mc:Fallback>
      </mc:AlternateContent>
      <p:pic>
        <p:nvPicPr>
          <p:cNvPr id="1026" name="Picture 2">
            <a:extLst>
              <a:ext uri="{FF2B5EF4-FFF2-40B4-BE49-F238E27FC236}">
                <a16:creationId xmlns:a16="http://schemas.microsoft.com/office/drawing/2014/main" id="{DD822536-9602-40C2-AE8D-47C1D94A9D2E}"/>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963575" y="298228"/>
            <a:ext cx="295275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56572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4F435F2B-ECE4-4FEA-933D-6F993725B82C}"/>
              </a:ext>
            </a:extLst>
          </p:cNvPr>
          <p:cNvSpPr txBox="1"/>
          <p:nvPr/>
        </p:nvSpPr>
        <p:spPr>
          <a:xfrm>
            <a:off x="418685" y="399048"/>
            <a:ext cx="6001305" cy="2400657"/>
          </a:xfrm>
          <a:prstGeom prst="rect">
            <a:avLst/>
          </a:prstGeom>
          <a:noFill/>
        </p:spPr>
        <p:txBody>
          <a:bodyPr wrap="square" rtlCol="0">
            <a:spAutoFit/>
          </a:bodyPr>
          <a:lstStyle/>
          <a:p>
            <a:pPr algn="just"/>
            <a:r>
              <a:rPr lang="es-MX" sz="2400" b="1" dirty="0" err="1"/>
              <a:t>Naïve</a:t>
            </a:r>
            <a:r>
              <a:rPr lang="es-MX" sz="2400" b="1" dirty="0"/>
              <a:t> Bayes:</a:t>
            </a:r>
          </a:p>
          <a:p>
            <a:pPr algn="just"/>
            <a:endParaRPr lang="es-MX" dirty="0"/>
          </a:p>
          <a:p>
            <a:pPr algn="just"/>
            <a:r>
              <a:rPr lang="es-MX" dirty="0"/>
              <a:t>Algoritmo de clasificación de basados en el teorema de Bayes.</a:t>
            </a:r>
          </a:p>
          <a:p>
            <a:pPr algn="just"/>
            <a:r>
              <a:rPr lang="es-MX" dirty="0"/>
              <a:t>Son llamado ingenuos ya que se asume que las variables son independientes (correlación baja entre variables).</a:t>
            </a:r>
          </a:p>
          <a:p>
            <a:pPr algn="just"/>
            <a:endParaRPr lang="es-MX" dirty="0"/>
          </a:p>
          <a:p>
            <a:pPr algn="just"/>
            <a:r>
              <a:rPr lang="es-MX" dirty="0"/>
              <a:t>Se debe de calcular la probabilidad posterior de que ocurra un evento A </a:t>
            </a:r>
            <a:r>
              <a:rPr lang="es-MX" sz="1600" dirty="0"/>
              <a:t>(</a:t>
            </a:r>
            <a:r>
              <a:rPr lang="es-MX" sz="1600" dirty="0" err="1"/>
              <a:t>hipótesis</a:t>
            </a:r>
            <a:r>
              <a:rPr lang="es-MX" sz="1600" dirty="0"/>
              <a:t>) </a:t>
            </a:r>
            <a:r>
              <a:rPr lang="es-MX" dirty="0"/>
              <a:t>, dado que ocurrió un evento B </a:t>
            </a:r>
            <a:r>
              <a:rPr lang="es-MX" sz="1600" dirty="0"/>
              <a:t>(evidencia)</a:t>
            </a:r>
            <a:endParaRPr lang="es-MX" dirty="0"/>
          </a:p>
        </p:txBody>
      </p:sp>
      <mc:AlternateContent xmlns:mc="http://schemas.openxmlformats.org/markup-compatibility/2006" xmlns:a14="http://schemas.microsoft.com/office/drawing/2010/main">
        <mc:Choice Requires="a14">
          <p:sp>
            <p:nvSpPr>
              <p:cNvPr id="4" name="CuadroTexto 3">
                <a:extLst>
                  <a:ext uri="{FF2B5EF4-FFF2-40B4-BE49-F238E27FC236}">
                    <a16:creationId xmlns:a16="http://schemas.microsoft.com/office/drawing/2014/main" id="{BAE388FD-30EC-4375-BFC7-5A77A80C735F}"/>
                  </a:ext>
                </a:extLst>
              </p:cNvPr>
              <p:cNvSpPr txBox="1"/>
              <p:nvPr/>
            </p:nvSpPr>
            <p:spPr>
              <a:xfrm>
                <a:off x="7719133" y="221495"/>
                <a:ext cx="3964130" cy="76809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MX" sz="3200" b="0" i="1" smtClean="0">
                          <a:solidFill>
                            <a:schemeClr val="bg1"/>
                          </a:solidFill>
                          <a:latin typeface="Cambria Math" panose="02040503050406030204" pitchFamily="18" charset="0"/>
                        </a:rPr>
                        <m:t>𝑃</m:t>
                      </m:r>
                      <m:d>
                        <m:dPr>
                          <m:ctrlPr>
                            <a:rPr lang="es-MX" sz="3200" b="0" i="1" smtClean="0">
                              <a:solidFill>
                                <a:schemeClr val="bg1"/>
                              </a:solidFill>
                              <a:latin typeface="Cambria Math" panose="02040503050406030204" pitchFamily="18" charset="0"/>
                            </a:rPr>
                          </m:ctrlPr>
                        </m:dPr>
                        <m:e>
                          <m:r>
                            <a:rPr lang="es-MX" sz="3200" b="0" i="1" smtClean="0">
                              <a:solidFill>
                                <a:schemeClr val="bg1"/>
                              </a:solidFill>
                              <a:latin typeface="Cambria Math" panose="02040503050406030204" pitchFamily="18" charset="0"/>
                            </a:rPr>
                            <m:t>𝐴</m:t>
                          </m:r>
                        </m:e>
                        <m:e>
                          <m:r>
                            <a:rPr lang="es-MX" sz="3200" b="0" i="1" smtClean="0">
                              <a:solidFill>
                                <a:schemeClr val="bg1"/>
                              </a:solidFill>
                              <a:latin typeface="Cambria Math" panose="02040503050406030204" pitchFamily="18" charset="0"/>
                            </a:rPr>
                            <m:t>𝐵</m:t>
                          </m:r>
                        </m:e>
                      </m:d>
                      <m:r>
                        <a:rPr lang="es-MX" sz="3200" b="0" i="1" smtClean="0">
                          <a:solidFill>
                            <a:schemeClr val="bg1"/>
                          </a:solidFill>
                          <a:latin typeface="Cambria Math" panose="02040503050406030204" pitchFamily="18" charset="0"/>
                        </a:rPr>
                        <m:t>= </m:t>
                      </m:r>
                      <m:box>
                        <m:boxPr>
                          <m:ctrlPr>
                            <a:rPr lang="es-MX" sz="3200" b="0" i="1" smtClean="0">
                              <a:solidFill>
                                <a:schemeClr val="bg1"/>
                              </a:solidFill>
                              <a:latin typeface="Cambria Math" panose="02040503050406030204" pitchFamily="18" charset="0"/>
                            </a:rPr>
                          </m:ctrlPr>
                        </m:boxPr>
                        <m:e>
                          <m:argPr>
                            <m:argSz m:val="-1"/>
                          </m:argPr>
                          <m:f>
                            <m:fPr>
                              <m:ctrlPr>
                                <a:rPr lang="es-MX" sz="3200" b="0" i="1" smtClean="0">
                                  <a:solidFill>
                                    <a:schemeClr val="bg1"/>
                                  </a:solidFill>
                                  <a:latin typeface="Cambria Math" panose="02040503050406030204" pitchFamily="18" charset="0"/>
                                </a:rPr>
                              </m:ctrlPr>
                            </m:fPr>
                            <m:num>
                              <m:r>
                                <a:rPr lang="es-MX" sz="3200" b="0" i="1" smtClean="0">
                                  <a:solidFill>
                                    <a:schemeClr val="bg1"/>
                                  </a:solidFill>
                                  <a:latin typeface="Cambria Math" panose="02040503050406030204" pitchFamily="18" charset="0"/>
                                </a:rPr>
                                <m:t>𝑃</m:t>
                              </m:r>
                              <m:d>
                                <m:dPr>
                                  <m:ctrlPr>
                                    <a:rPr lang="es-MX" sz="3200" b="0" i="1" smtClean="0">
                                      <a:solidFill>
                                        <a:schemeClr val="bg1"/>
                                      </a:solidFill>
                                      <a:latin typeface="Cambria Math" panose="02040503050406030204" pitchFamily="18" charset="0"/>
                                    </a:rPr>
                                  </m:ctrlPr>
                                </m:dPr>
                                <m:e>
                                  <m:r>
                                    <a:rPr lang="es-MX" sz="3200" b="0" i="1" smtClean="0">
                                      <a:solidFill>
                                        <a:schemeClr val="bg1"/>
                                      </a:solidFill>
                                      <a:latin typeface="Cambria Math" panose="02040503050406030204" pitchFamily="18" charset="0"/>
                                    </a:rPr>
                                    <m:t>𝐵</m:t>
                                  </m:r>
                                </m:e>
                                <m:e>
                                  <m:r>
                                    <a:rPr lang="es-MX" sz="3200" b="0" i="1" smtClean="0">
                                      <a:solidFill>
                                        <a:schemeClr val="bg1"/>
                                      </a:solidFill>
                                      <a:latin typeface="Cambria Math" panose="02040503050406030204" pitchFamily="18" charset="0"/>
                                    </a:rPr>
                                    <m:t>𝐴</m:t>
                                  </m:r>
                                </m:e>
                              </m:d>
                              <m:r>
                                <a:rPr lang="es-MX" sz="3200" b="0" i="1" smtClean="0">
                                  <a:solidFill>
                                    <a:schemeClr val="bg1"/>
                                  </a:solidFill>
                                  <a:latin typeface="Cambria Math" panose="02040503050406030204" pitchFamily="18" charset="0"/>
                                </a:rPr>
                                <m:t> </m:t>
                              </m:r>
                              <m:r>
                                <a:rPr lang="es-MX" sz="3200" b="0" i="1" smtClean="0">
                                  <a:solidFill>
                                    <a:schemeClr val="bg1"/>
                                  </a:solidFill>
                                  <a:latin typeface="Cambria Math" panose="02040503050406030204" pitchFamily="18" charset="0"/>
                                </a:rPr>
                                <m:t>𝑃</m:t>
                              </m:r>
                              <m:r>
                                <a:rPr lang="es-MX" sz="3200" b="0" i="1" smtClean="0">
                                  <a:solidFill>
                                    <a:schemeClr val="bg1"/>
                                  </a:solidFill>
                                  <a:latin typeface="Cambria Math" panose="02040503050406030204" pitchFamily="18" charset="0"/>
                                </a:rPr>
                                <m:t>(</m:t>
                              </m:r>
                              <m:r>
                                <a:rPr lang="es-MX" sz="3200" b="0" i="1" smtClean="0">
                                  <a:solidFill>
                                    <a:schemeClr val="bg1"/>
                                  </a:solidFill>
                                  <a:latin typeface="Cambria Math" panose="02040503050406030204" pitchFamily="18" charset="0"/>
                                </a:rPr>
                                <m:t>𝐴</m:t>
                              </m:r>
                              <m:r>
                                <a:rPr lang="es-MX" sz="3200" b="0" i="1" smtClean="0">
                                  <a:solidFill>
                                    <a:schemeClr val="bg1"/>
                                  </a:solidFill>
                                  <a:latin typeface="Cambria Math" panose="02040503050406030204" pitchFamily="18" charset="0"/>
                                </a:rPr>
                                <m:t>)</m:t>
                              </m:r>
                            </m:num>
                            <m:den>
                              <m:r>
                                <a:rPr lang="es-MX" sz="3200" b="0" i="1" smtClean="0">
                                  <a:solidFill>
                                    <a:schemeClr val="bg1"/>
                                  </a:solidFill>
                                  <a:latin typeface="Cambria Math" panose="02040503050406030204" pitchFamily="18" charset="0"/>
                                </a:rPr>
                                <m:t>𝑃</m:t>
                              </m:r>
                              <m:r>
                                <a:rPr lang="es-MX" sz="3200" b="0" i="1" smtClean="0">
                                  <a:solidFill>
                                    <a:schemeClr val="bg1"/>
                                  </a:solidFill>
                                  <a:latin typeface="Cambria Math" panose="02040503050406030204" pitchFamily="18" charset="0"/>
                                </a:rPr>
                                <m:t>(</m:t>
                              </m:r>
                              <m:r>
                                <a:rPr lang="es-MX" sz="3200" b="0" i="1" smtClean="0">
                                  <a:solidFill>
                                    <a:schemeClr val="bg1"/>
                                  </a:solidFill>
                                  <a:latin typeface="Cambria Math" panose="02040503050406030204" pitchFamily="18" charset="0"/>
                                </a:rPr>
                                <m:t>𝐵</m:t>
                              </m:r>
                              <m:r>
                                <a:rPr lang="es-MX" sz="3200" b="0" i="1" smtClean="0">
                                  <a:solidFill>
                                    <a:schemeClr val="bg1"/>
                                  </a:solidFill>
                                  <a:latin typeface="Cambria Math" panose="02040503050406030204" pitchFamily="18" charset="0"/>
                                </a:rPr>
                                <m:t>)</m:t>
                              </m:r>
                            </m:den>
                          </m:f>
                        </m:e>
                      </m:box>
                    </m:oMath>
                  </m:oMathPara>
                </a14:m>
                <a:endParaRPr lang="es-MX" sz="3200" dirty="0"/>
              </a:p>
            </p:txBody>
          </p:sp>
        </mc:Choice>
        <mc:Fallback xmlns="">
          <p:sp>
            <p:nvSpPr>
              <p:cNvPr id="4" name="CuadroTexto 3">
                <a:extLst>
                  <a:ext uri="{FF2B5EF4-FFF2-40B4-BE49-F238E27FC236}">
                    <a16:creationId xmlns:a16="http://schemas.microsoft.com/office/drawing/2014/main" id="{BAE388FD-30EC-4375-BFC7-5A77A80C735F}"/>
                  </a:ext>
                </a:extLst>
              </p:cNvPr>
              <p:cNvSpPr txBox="1">
                <a:spLocks noRot="1" noChangeAspect="1" noMove="1" noResize="1" noEditPoints="1" noAdjustHandles="1" noChangeArrowheads="1" noChangeShapeType="1" noTextEdit="1"/>
              </p:cNvSpPr>
              <p:nvPr/>
            </p:nvSpPr>
            <p:spPr>
              <a:xfrm>
                <a:off x="7719133" y="221495"/>
                <a:ext cx="3964130" cy="768095"/>
              </a:xfrm>
              <a:prstGeom prst="rect">
                <a:avLst/>
              </a:prstGeom>
              <a:blipFill>
                <a:blip r:embed="rId2"/>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5" name="CuadroTexto 4">
                <a:extLst>
                  <a:ext uri="{FF2B5EF4-FFF2-40B4-BE49-F238E27FC236}">
                    <a16:creationId xmlns:a16="http://schemas.microsoft.com/office/drawing/2014/main" id="{AE49AE61-2BB7-4193-B088-3603FFA0E2F1}"/>
                  </a:ext>
                </a:extLst>
              </p:cNvPr>
              <p:cNvSpPr txBox="1"/>
              <p:nvPr/>
            </p:nvSpPr>
            <p:spPr>
              <a:xfrm>
                <a:off x="7392281" y="1154149"/>
                <a:ext cx="4617835" cy="200054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MX" sz="1600" b="0" i="1" smtClean="0">
                          <a:solidFill>
                            <a:schemeClr val="bg1"/>
                          </a:solidFill>
                          <a:latin typeface="Cambria Math" panose="02040503050406030204" pitchFamily="18" charset="0"/>
                        </a:rPr>
                        <m:t>𝑃</m:t>
                      </m:r>
                      <m:d>
                        <m:dPr>
                          <m:ctrlPr>
                            <a:rPr lang="es-MX" sz="1600" b="0" i="1" smtClean="0">
                              <a:solidFill>
                                <a:schemeClr val="bg1"/>
                              </a:solidFill>
                              <a:latin typeface="Cambria Math" panose="02040503050406030204" pitchFamily="18" charset="0"/>
                            </a:rPr>
                          </m:ctrlPr>
                        </m:dPr>
                        <m:e>
                          <m:r>
                            <a:rPr lang="es-MX" sz="1600" b="0" i="1" smtClean="0">
                              <a:solidFill>
                                <a:schemeClr val="bg1"/>
                              </a:solidFill>
                              <a:latin typeface="Cambria Math" panose="02040503050406030204" pitchFamily="18" charset="0"/>
                            </a:rPr>
                            <m:t>𝐴</m:t>
                          </m:r>
                        </m:e>
                      </m:d>
                      <m:r>
                        <a:rPr lang="es-MX" sz="1600" b="0" i="1" smtClean="0">
                          <a:solidFill>
                            <a:schemeClr val="bg1"/>
                          </a:solidFill>
                          <a:latin typeface="Cambria Math" panose="02040503050406030204" pitchFamily="18" charset="0"/>
                        </a:rPr>
                        <m:t>:</m:t>
                      </m:r>
                      <m:r>
                        <a:rPr lang="es-MX" sz="1600" b="0" i="1" smtClean="0">
                          <a:solidFill>
                            <a:schemeClr val="bg1"/>
                          </a:solidFill>
                          <a:latin typeface="Cambria Math" panose="02040503050406030204" pitchFamily="18" charset="0"/>
                        </a:rPr>
                        <m:t>𝑃𝑟𝑜𝑏𝑎𝑏𝑖𝑙𝑖𝑑𝑎𝑑</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𝑑𝑒</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𝐴</m:t>
                      </m:r>
                    </m:oMath>
                  </m:oMathPara>
                </a14:m>
                <a:endParaRPr lang="es-MX" sz="1600" b="0" dirty="0">
                  <a:solidFill>
                    <a:schemeClr val="bg1"/>
                  </a:solidFill>
                </a:endParaRPr>
              </a:p>
              <a:p>
                <a:pPr/>
                <a:br>
                  <a:rPr lang="es-MX" sz="1600" b="0" dirty="0">
                    <a:solidFill>
                      <a:schemeClr val="bg1"/>
                    </a:solidFill>
                  </a:rPr>
                </a:br>
                <a14:m>
                  <m:oMathPara xmlns:m="http://schemas.openxmlformats.org/officeDocument/2006/math">
                    <m:oMathParaPr>
                      <m:jc m:val="centerGroup"/>
                    </m:oMathParaPr>
                    <m:oMath xmlns:m="http://schemas.openxmlformats.org/officeDocument/2006/math">
                      <m:r>
                        <a:rPr lang="es-MX" sz="1600" b="0" i="1" smtClean="0">
                          <a:solidFill>
                            <a:schemeClr val="bg1"/>
                          </a:solidFill>
                          <a:latin typeface="Cambria Math" panose="02040503050406030204" pitchFamily="18" charset="0"/>
                        </a:rPr>
                        <m:t>𝑃</m:t>
                      </m:r>
                      <m:d>
                        <m:dPr>
                          <m:ctrlPr>
                            <a:rPr lang="es-MX" sz="1600" b="0" i="1" smtClean="0">
                              <a:solidFill>
                                <a:schemeClr val="bg1"/>
                              </a:solidFill>
                              <a:latin typeface="Cambria Math" panose="02040503050406030204" pitchFamily="18" charset="0"/>
                            </a:rPr>
                          </m:ctrlPr>
                        </m:dPr>
                        <m:e>
                          <m:r>
                            <a:rPr lang="es-MX" sz="1600" b="0" i="1" smtClean="0">
                              <a:solidFill>
                                <a:schemeClr val="bg1"/>
                              </a:solidFill>
                              <a:latin typeface="Cambria Math" panose="02040503050406030204" pitchFamily="18" charset="0"/>
                            </a:rPr>
                            <m:t>𝑅</m:t>
                          </m:r>
                        </m:e>
                        <m:e>
                          <m:r>
                            <a:rPr lang="es-MX" sz="1600" b="0" i="1" smtClean="0">
                              <a:solidFill>
                                <a:schemeClr val="bg1"/>
                              </a:solidFill>
                              <a:latin typeface="Cambria Math" panose="02040503050406030204" pitchFamily="18" charset="0"/>
                            </a:rPr>
                            <m:t>𝐴</m:t>
                          </m:r>
                        </m:e>
                      </m:d>
                      <m:r>
                        <a:rPr lang="es-MX" sz="1600" b="0" i="1" smtClean="0">
                          <a:solidFill>
                            <a:schemeClr val="bg1"/>
                          </a:solidFill>
                          <a:latin typeface="Cambria Math" panose="02040503050406030204" pitchFamily="18" charset="0"/>
                        </a:rPr>
                        <m:t>:</m:t>
                      </m:r>
                      <m:r>
                        <a:rPr lang="es-MX" sz="1600" b="0" i="1" smtClean="0">
                          <a:solidFill>
                            <a:schemeClr val="bg1"/>
                          </a:solidFill>
                          <a:latin typeface="Cambria Math" panose="02040503050406030204" pitchFamily="18" charset="0"/>
                        </a:rPr>
                        <m:t>𝑃𝑟𝑜𝑏𝑎𝑏𝑖𝑙𝑖𝑑𝑎𝑑</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𝑑𝑒</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𝑞𝑢𝑒</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𝑠𝑒</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𝑑𝑒</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𝑅</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𝑑𝑎𝑑𝑜</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𝐴</m:t>
                      </m:r>
                    </m:oMath>
                  </m:oMathPara>
                </a14:m>
                <a:endParaRPr lang="es-MX" sz="1600" b="0" dirty="0">
                  <a:solidFill>
                    <a:schemeClr val="bg1"/>
                  </a:solidFill>
                </a:endParaRPr>
              </a:p>
              <a:p>
                <a:pPr/>
                <a:br>
                  <a:rPr lang="es-MX" sz="1600" b="0" dirty="0">
                    <a:solidFill>
                      <a:schemeClr val="bg1"/>
                    </a:solidFill>
                  </a:rPr>
                </a:br>
                <a14:m>
                  <m:oMathPara xmlns:m="http://schemas.openxmlformats.org/officeDocument/2006/math">
                    <m:oMathParaPr>
                      <m:jc m:val="centerGroup"/>
                    </m:oMathParaPr>
                    <m:oMath xmlns:m="http://schemas.openxmlformats.org/officeDocument/2006/math">
                      <m:r>
                        <a:rPr lang="es-MX" sz="1600" b="0" i="1" smtClean="0">
                          <a:solidFill>
                            <a:schemeClr val="bg1"/>
                          </a:solidFill>
                          <a:latin typeface="Cambria Math" panose="02040503050406030204" pitchFamily="18" charset="0"/>
                        </a:rPr>
                        <m:t>𝑃</m:t>
                      </m:r>
                      <m:d>
                        <m:dPr>
                          <m:ctrlPr>
                            <a:rPr lang="es-MX" sz="1600" b="0" i="1" smtClean="0">
                              <a:solidFill>
                                <a:schemeClr val="bg1"/>
                              </a:solidFill>
                              <a:latin typeface="Cambria Math" panose="02040503050406030204" pitchFamily="18" charset="0"/>
                            </a:rPr>
                          </m:ctrlPr>
                        </m:dPr>
                        <m:e>
                          <m:r>
                            <a:rPr lang="es-MX" sz="1600" b="0" i="1" smtClean="0">
                              <a:solidFill>
                                <a:schemeClr val="bg1"/>
                              </a:solidFill>
                              <a:latin typeface="Cambria Math" panose="02040503050406030204" pitchFamily="18" charset="0"/>
                            </a:rPr>
                            <m:t>𝑅</m:t>
                          </m:r>
                        </m:e>
                      </m:d>
                      <m:r>
                        <a:rPr lang="es-MX" sz="1600" b="0" i="1" smtClean="0">
                          <a:solidFill>
                            <a:schemeClr val="bg1"/>
                          </a:solidFill>
                          <a:latin typeface="Cambria Math" panose="02040503050406030204" pitchFamily="18" charset="0"/>
                        </a:rPr>
                        <m:t>:</m:t>
                      </m:r>
                      <m:r>
                        <a:rPr lang="es-MX" sz="1600" b="0" i="1" smtClean="0">
                          <a:solidFill>
                            <a:schemeClr val="bg1"/>
                          </a:solidFill>
                          <a:latin typeface="Cambria Math" panose="02040503050406030204" pitchFamily="18" charset="0"/>
                        </a:rPr>
                        <m:t>𝑃𝑟𝑜𝑏𝑎𝑏𝑖𝑙𝑖𝑑𝑎𝑑</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𝑑𝑒</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𝑅</m:t>
                      </m:r>
                    </m:oMath>
                  </m:oMathPara>
                </a14:m>
                <a:endParaRPr lang="es-MX" sz="1600" b="0" dirty="0">
                  <a:solidFill>
                    <a:schemeClr val="bg1"/>
                  </a:solidFill>
                </a:endParaRPr>
              </a:p>
              <a:p>
                <a:pPr/>
                <a:br>
                  <a:rPr lang="es-MX" sz="1600" b="0" dirty="0">
                    <a:solidFill>
                      <a:schemeClr val="bg1"/>
                    </a:solidFill>
                  </a:rPr>
                </a:br>
                <a14:m>
                  <m:oMathPara xmlns:m="http://schemas.openxmlformats.org/officeDocument/2006/math">
                    <m:oMathParaPr>
                      <m:jc m:val="centerGroup"/>
                    </m:oMathParaPr>
                    <m:oMath xmlns:m="http://schemas.openxmlformats.org/officeDocument/2006/math">
                      <m:r>
                        <a:rPr lang="es-MX" sz="1600" b="0" i="1" smtClean="0">
                          <a:solidFill>
                            <a:schemeClr val="bg1"/>
                          </a:solidFill>
                          <a:latin typeface="Cambria Math" panose="02040503050406030204" pitchFamily="18" charset="0"/>
                        </a:rPr>
                        <m:t>𝑃</m:t>
                      </m:r>
                      <m:d>
                        <m:dPr>
                          <m:ctrlPr>
                            <a:rPr lang="es-MX" sz="1600" b="0" i="1" smtClean="0">
                              <a:solidFill>
                                <a:schemeClr val="bg1"/>
                              </a:solidFill>
                              <a:latin typeface="Cambria Math" panose="02040503050406030204" pitchFamily="18" charset="0"/>
                            </a:rPr>
                          </m:ctrlPr>
                        </m:dPr>
                        <m:e>
                          <m:r>
                            <a:rPr lang="es-MX" sz="1600" b="0" i="1" smtClean="0">
                              <a:solidFill>
                                <a:schemeClr val="bg1"/>
                              </a:solidFill>
                              <a:latin typeface="Cambria Math" panose="02040503050406030204" pitchFamily="18" charset="0"/>
                            </a:rPr>
                            <m:t>𝐴</m:t>
                          </m:r>
                        </m:e>
                        <m:e>
                          <m:r>
                            <a:rPr lang="es-MX" sz="1600" b="0" i="1" smtClean="0">
                              <a:solidFill>
                                <a:schemeClr val="bg1"/>
                              </a:solidFill>
                              <a:latin typeface="Cambria Math" panose="02040503050406030204" pitchFamily="18" charset="0"/>
                            </a:rPr>
                            <m:t>𝑅</m:t>
                          </m:r>
                        </m:e>
                      </m:d>
                      <m:r>
                        <a:rPr lang="es-MX" sz="1600" b="0" i="1" smtClean="0">
                          <a:solidFill>
                            <a:schemeClr val="bg1"/>
                          </a:solidFill>
                          <a:latin typeface="Cambria Math" panose="02040503050406030204" pitchFamily="18" charset="0"/>
                        </a:rPr>
                        <m:t>:</m:t>
                      </m:r>
                      <m:r>
                        <a:rPr lang="es-MX" sz="1600" b="0" i="1" smtClean="0">
                          <a:solidFill>
                            <a:schemeClr val="bg1"/>
                          </a:solidFill>
                          <a:latin typeface="Cambria Math" panose="02040503050406030204" pitchFamily="18" charset="0"/>
                        </a:rPr>
                        <m:t>𝑃𝑟𝑜𝑏𝑎𝑏𝑖𝑙𝑖𝑑𝑎𝑑</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𝑝𝑜𝑠𝑡𝑒𝑟𝑖𝑜𝑟</m:t>
                      </m:r>
                      <m:r>
                        <a:rPr lang="es-MX" sz="1600" b="0" i="1" smtClean="0">
                          <a:solidFill>
                            <a:schemeClr val="bg1"/>
                          </a:solidFill>
                          <a:latin typeface="Cambria Math" panose="02040503050406030204" pitchFamily="18" charset="0"/>
                        </a:rPr>
                        <m:t> </m:t>
                      </m:r>
                    </m:oMath>
                  </m:oMathPara>
                </a14:m>
                <a:endParaRPr lang="es-MX" sz="1600" b="0" i="1" dirty="0">
                  <a:solidFill>
                    <a:schemeClr val="bg1"/>
                  </a:solidFill>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s-MX" sz="1600" b="0" i="1" smtClean="0">
                          <a:solidFill>
                            <a:schemeClr val="bg1"/>
                          </a:solidFill>
                          <a:latin typeface="Cambria Math" panose="02040503050406030204" pitchFamily="18" charset="0"/>
                        </a:rPr>
                        <m:t>𝑑𝑒</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𝑞𝑢𝑒</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𝑠𝑒</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𝑑𝑒</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𝐴</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𝑑𝑎𝑑𝑜</m:t>
                      </m:r>
                      <m:r>
                        <a:rPr lang="es-MX" sz="1600" b="0" i="1" smtClean="0">
                          <a:solidFill>
                            <a:schemeClr val="bg1"/>
                          </a:solidFill>
                          <a:latin typeface="Cambria Math" panose="02040503050406030204" pitchFamily="18" charset="0"/>
                        </a:rPr>
                        <m:t> </m:t>
                      </m:r>
                      <m:r>
                        <a:rPr lang="es-MX" sz="1600" b="0" i="1" smtClean="0">
                          <a:solidFill>
                            <a:schemeClr val="bg1"/>
                          </a:solidFill>
                          <a:latin typeface="Cambria Math" panose="02040503050406030204" pitchFamily="18" charset="0"/>
                        </a:rPr>
                        <m:t>𝑅</m:t>
                      </m:r>
                    </m:oMath>
                  </m:oMathPara>
                </a14:m>
                <a:endParaRPr lang="es-MX" sz="1600" b="0" dirty="0"/>
              </a:p>
            </p:txBody>
          </p:sp>
        </mc:Choice>
        <mc:Fallback xmlns="">
          <p:sp>
            <p:nvSpPr>
              <p:cNvPr id="5" name="CuadroTexto 4">
                <a:extLst>
                  <a:ext uri="{FF2B5EF4-FFF2-40B4-BE49-F238E27FC236}">
                    <a16:creationId xmlns:a16="http://schemas.microsoft.com/office/drawing/2014/main" id="{AE49AE61-2BB7-4193-B088-3603FFA0E2F1}"/>
                  </a:ext>
                </a:extLst>
              </p:cNvPr>
              <p:cNvSpPr txBox="1">
                <a:spLocks noRot="1" noChangeAspect="1" noMove="1" noResize="1" noEditPoints="1" noAdjustHandles="1" noChangeArrowheads="1" noChangeShapeType="1" noTextEdit="1"/>
              </p:cNvSpPr>
              <p:nvPr/>
            </p:nvSpPr>
            <p:spPr>
              <a:xfrm>
                <a:off x="7392281" y="1154149"/>
                <a:ext cx="4617835" cy="2000548"/>
              </a:xfrm>
              <a:prstGeom prst="rect">
                <a:avLst/>
              </a:prstGeom>
              <a:blipFill>
                <a:blip r:embed="rId3"/>
                <a:stretch>
                  <a:fillRect b="-304"/>
                </a:stretch>
              </a:blipFill>
            </p:spPr>
            <p:txBody>
              <a:bodyPr/>
              <a:lstStyle/>
              <a:p>
                <a:r>
                  <a:rPr lang="es-MX">
                    <a:noFill/>
                  </a:rPr>
                  <a:t> </a:t>
                </a:r>
              </a:p>
            </p:txBody>
          </p:sp>
        </mc:Fallback>
      </mc:AlternateContent>
      <p:sp>
        <p:nvSpPr>
          <p:cNvPr id="6" name="CuadroTexto 5">
            <a:extLst>
              <a:ext uri="{FF2B5EF4-FFF2-40B4-BE49-F238E27FC236}">
                <a16:creationId xmlns:a16="http://schemas.microsoft.com/office/drawing/2014/main" id="{7526E86B-BBD4-46EB-94BF-2B849780C265}"/>
              </a:ext>
            </a:extLst>
          </p:cNvPr>
          <p:cNvSpPr txBox="1"/>
          <p:nvPr/>
        </p:nvSpPr>
        <p:spPr>
          <a:xfrm>
            <a:off x="418684" y="4574379"/>
            <a:ext cx="6001305" cy="1200329"/>
          </a:xfrm>
          <a:prstGeom prst="rect">
            <a:avLst/>
          </a:prstGeom>
          <a:noFill/>
        </p:spPr>
        <p:txBody>
          <a:bodyPr wrap="square" rtlCol="0">
            <a:spAutoFit/>
          </a:bodyPr>
          <a:lstStyle/>
          <a:p>
            <a:pPr algn="just"/>
            <a:r>
              <a:rPr lang="es-MX" b="1" dirty="0"/>
              <a:t>Entrenamiento: </a:t>
            </a:r>
            <a:r>
              <a:rPr lang="es-MX" dirty="0"/>
              <a:t>encontrar los parámetros que definan la distribución de probabilidad, lo cual puede ser rápido y determinístico, teniendo buenos resultados en conjuntos grandes</a:t>
            </a:r>
          </a:p>
        </p:txBody>
      </p:sp>
      <p:pic>
        <p:nvPicPr>
          <p:cNvPr id="1026" name="Picture 2" descr="Resultado de imagen de naive bayes">
            <a:extLst>
              <a:ext uri="{FF2B5EF4-FFF2-40B4-BE49-F238E27FC236}">
                <a16:creationId xmlns:a16="http://schemas.microsoft.com/office/drawing/2014/main" id="{8F8BE01F-2DA6-4AB2-A057-16E5BCCE4A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52805" y="3666401"/>
            <a:ext cx="4735059" cy="301628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sultado de imagen de naive bayes">
            <a:extLst>
              <a:ext uri="{FF2B5EF4-FFF2-40B4-BE49-F238E27FC236}">
                <a16:creationId xmlns:a16="http://schemas.microsoft.com/office/drawing/2014/main" id="{A1829FBC-AAA3-426B-AF26-462C10E9ED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89715" y="3075638"/>
            <a:ext cx="2522211" cy="10565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6644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FA82F50C-508E-466A-94B9-6C1062587D20}"/>
              </a:ext>
            </a:extLst>
          </p:cNvPr>
          <p:cNvSpPr/>
          <p:nvPr/>
        </p:nvSpPr>
        <p:spPr>
          <a:xfrm>
            <a:off x="3168765" y="5510463"/>
            <a:ext cx="2340746" cy="646331"/>
          </a:xfrm>
          <a:prstGeom prst="rect">
            <a:avLst/>
          </a:prstGeom>
        </p:spPr>
        <p:txBody>
          <a:bodyPr wrap="square">
            <a:spAutoFit/>
          </a:bodyPr>
          <a:lstStyle/>
          <a:p>
            <a:r>
              <a:rPr lang="es-MX" dirty="0">
                <a:latin typeface="TimesNewRomanPSMT"/>
              </a:rPr>
              <a:t>P(C</a:t>
            </a:r>
            <a:r>
              <a:rPr lang="es-MX" sz="800" dirty="0">
                <a:latin typeface="TimesNewRomanPSMT"/>
              </a:rPr>
              <a:t>1</a:t>
            </a:r>
            <a:r>
              <a:rPr lang="es-MX" dirty="0">
                <a:latin typeface="TimesNewRomanPSMT"/>
              </a:rPr>
              <a:t>, 7)= P(C</a:t>
            </a:r>
            <a:r>
              <a:rPr lang="es-MX" sz="800" dirty="0">
                <a:latin typeface="TimesNewRomanPSMT"/>
              </a:rPr>
              <a:t>1</a:t>
            </a:r>
            <a:r>
              <a:rPr lang="es-MX" dirty="0">
                <a:latin typeface="TimesNewRomanPSMT"/>
              </a:rPr>
              <a:t>|7) P(7)</a:t>
            </a:r>
          </a:p>
          <a:p>
            <a:r>
              <a:rPr lang="es-MX" dirty="0">
                <a:latin typeface="TimesNewRomanPSMT"/>
              </a:rPr>
              <a:t>1/38=(1/7) (7/38)</a:t>
            </a:r>
            <a:endParaRPr lang="es-MX" dirty="0"/>
          </a:p>
        </p:txBody>
      </p:sp>
      <p:sp>
        <p:nvSpPr>
          <p:cNvPr id="6" name="Rectángulo 5">
            <a:extLst>
              <a:ext uri="{FF2B5EF4-FFF2-40B4-BE49-F238E27FC236}">
                <a16:creationId xmlns:a16="http://schemas.microsoft.com/office/drawing/2014/main" id="{0D41EA50-E3E7-432B-88B8-4E0836B35176}"/>
              </a:ext>
            </a:extLst>
          </p:cNvPr>
          <p:cNvSpPr/>
          <p:nvPr/>
        </p:nvSpPr>
        <p:spPr>
          <a:xfrm>
            <a:off x="964035" y="5013715"/>
            <a:ext cx="1443024" cy="369332"/>
          </a:xfrm>
          <a:prstGeom prst="rect">
            <a:avLst/>
          </a:prstGeom>
        </p:spPr>
        <p:txBody>
          <a:bodyPr wrap="none">
            <a:spAutoFit/>
          </a:bodyPr>
          <a:lstStyle/>
          <a:p>
            <a:r>
              <a:rPr lang="es-MX" dirty="0">
                <a:latin typeface="TimesNewRomanPSMT"/>
              </a:rPr>
              <a:t>P(C</a:t>
            </a:r>
            <a:r>
              <a:rPr lang="es-MX" sz="800" dirty="0">
                <a:latin typeface="TimesNewRomanPSMT"/>
              </a:rPr>
              <a:t>1</a:t>
            </a:r>
            <a:r>
              <a:rPr lang="es-MX" dirty="0">
                <a:latin typeface="TimesNewRomanPSMT"/>
              </a:rPr>
              <a:t>, 6)=2/38</a:t>
            </a:r>
            <a:endParaRPr lang="es-MX" dirty="0"/>
          </a:p>
        </p:txBody>
      </p:sp>
      <p:sp>
        <p:nvSpPr>
          <p:cNvPr id="7" name="Rectángulo 6">
            <a:extLst>
              <a:ext uri="{FF2B5EF4-FFF2-40B4-BE49-F238E27FC236}">
                <a16:creationId xmlns:a16="http://schemas.microsoft.com/office/drawing/2014/main" id="{C8FF91C8-B543-4DC4-9D3A-EB6369CD4A06}"/>
              </a:ext>
            </a:extLst>
          </p:cNvPr>
          <p:cNvSpPr/>
          <p:nvPr/>
        </p:nvSpPr>
        <p:spPr>
          <a:xfrm>
            <a:off x="3414142" y="5013715"/>
            <a:ext cx="1374094" cy="369332"/>
          </a:xfrm>
          <a:prstGeom prst="rect">
            <a:avLst/>
          </a:prstGeom>
        </p:spPr>
        <p:txBody>
          <a:bodyPr wrap="none">
            <a:spAutoFit/>
          </a:bodyPr>
          <a:lstStyle/>
          <a:p>
            <a:r>
              <a:rPr lang="es-MX" dirty="0">
                <a:latin typeface="TimesNewRomanPSMT"/>
              </a:rPr>
              <a:t>P(4|C</a:t>
            </a:r>
            <a:r>
              <a:rPr lang="es-MX" sz="800" dirty="0">
                <a:latin typeface="TimesNewRomanPSMT"/>
              </a:rPr>
              <a:t>2</a:t>
            </a:r>
            <a:r>
              <a:rPr lang="es-MX" dirty="0">
                <a:latin typeface="TimesNewRomanPSMT"/>
              </a:rPr>
              <a:t>)=1/20</a:t>
            </a:r>
            <a:endParaRPr lang="es-MX" dirty="0"/>
          </a:p>
        </p:txBody>
      </p:sp>
      <p:sp>
        <p:nvSpPr>
          <p:cNvPr id="10" name="Rectángulo 9">
            <a:extLst>
              <a:ext uri="{FF2B5EF4-FFF2-40B4-BE49-F238E27FC236}">
                <a16:creationId xmlns:a16="http://schemas.microsoft.com/office/drawing/2014/main" id="{844A4F99-FCB5-45D6-8E81-1FB4A530CE7F}"/>
              </a:ext>
            </a:extLst>
          </p:cNvPr>
          <p:cNvSpPr/>
          <p:nvPr/>
        </p:nvSpPr>
        <p:spPr>
          <a:xfrm>
            <a:off x="644466" y="5510463"/>
            <a:ext cx="2374739" cy="646331"/>
          </a:xfrm>
          <a:prstGeom prst="rect">
            <a:avLst/>
          </a:prstGeom>
        </p:spPr>
        <p:txBody>
          <a:bodyPr wrap="square">
            <a:spAutoFit/>
          </a:bodyPr>
          <a:lstStyle/>
          <a:p>
            <a:r>
              <a:rPr lang="es-MX" dirty="0">
                <a:latin typeface="TimesNewRomanPSMT"/>
              </a:rPr>
              <a:t>P(C</a:t>
            </a:r>
            <a:r>
              <a:rPr lang="es-MX" sz="800" dirty="0">
                <a:latin typeface="TimesNewRomanPSMT"/>
              </a:rPr>
              <a:t>1</a:t>
            </a:r>
            <a:r>
              <a:rPr lang="es-MX" dirty="0">
                <a:latin typeface="TimesNewRomanPSMT"/>
              </a:rPr>
              <a:t>, 7)= P(7|C</a:t>
            </a:r>
            <a:r>
              <a:rPr lang="es-MX" sz="800" dirty="0">
                <a:latin typeface="TimesNewRomanPSMT"/>
              </a:rPr>
              <a:t>1</a:t>
            </a:r>
            <a:r>
              <a:rPr lang="es-MX" dirty="0">
                <a:latin typeface="TimesNewRomanPSMT"/>
              </a:rPr>
              <a:t>) P(C</a:t>
            </a:r>
            <a:r>
              <a:rPr lang="es-MX" sz="800" dirty="0">
                <a:latin typeface="TimesNewRomanPSMT"/>
              </a:rPr>
              <a:t>1</a:t>
            </a:r>
            <a:r>
              <a:rPr lang="es-MX" dirty="0">
                <a:latin typeface="TimesNewRomanPSMT"/>
              </a:rPr>
              <a:t>)</a:t>
            </a:r>
          </a:p>
          <a:p>
            <a:r>
              <a:rPr lang="es-MX" dirty="0">
                <a:latin typeface="TimesNewRomanPSMT"/>
              </a:rPr>
              <a:t>1/38=(1/18) (18/38)</a:t>
            </a:r>
            <a:endParaRPr lang="es-MX" dirty="0"/>
          </a:p>
        </p:txBody>
      </p:sp>
      <p:pic>
        <p:nvPicPr>
          <p:cNvPr id="11" name="Imagen 10">
            <a:extLst>
              <a:ext uri="{FF2B5EF4-FFF2-40B4-BE49-F238E27FC236}">
                <a16:creationId xmlns:a16="http://schemas.microsoft.com/office/drawing/2014/main" id="{57C1E338-310F-454A-AC1E-00BBE5411BBB}"/>
              </a:ext>
            </a:extLst>
          </p:cNvPr>
          <p:cNvPicPr>
            <a:picLocks noChangeAspect="1"/>
          </p:cNvPicPr>
          <p:nvPr/>
        </p:nvPicPr>
        <p:blipFill>
          <a:blip r:embed="rId2"/>
          <a:stretch>
            <a:fillRect/>
          </a:stretch>
        </p:blipFill>
        <p:spPr>
          <a:xfrm>
            <a:off x="249095" y="3550138"/>
            <a:ext cx="5540220" cy="1082134"/>
          </a:xfrm>
          <a:prstGeom prst="rect">
            <a:avLst/>
          </a:prstGeom>
        </p:spPr>
      </p:pic>
      <p:sp>
        <p:nvSpPr>
          <p:cNvPr id="12" name="Rectángulo 11">
            <a:extLst>
              <a:ext uri="{FF2B5EF4-FFF2-40B4-BE49-F238E27FC236}">
                <a16:creationId xmlns:a16="http://schemas.microsoft.com/office/drawing/2014/main" id="{A4EFE1F1-FE78-4FC8-93E1-F4D38AA56DDB}"/>
              </a:ext>
            </a:extLst>
          </p:cNvPr>
          <p:cNvSpPr/>
          <p:nvPr/>
        </p:nvSpPr>
        <p:spPr>
          <a:xfrm>
            <a:off x="249095" y="428085"/>
            <a:ext cx="671979" cy="369332"/>
          </a:xfrm>
          <a:prstGeom prst="rect">
            <a:avLst/>
          </a:prstGeom>
        </p:spPr>
        <p:txBody>
          <a:bodyPr wrap="none">
            <a:spAutoFit/>
          </a:bodyPr>
          <a:lstStyle/>
          <a:p>
            <a:r>
              <a:rPr lang="es-MX" dirty="0">
                <a:latin typeface="TimesNewRomanPSMT"/>
              </a:rPr>
              <a:t>P(</a:t>
            </a:r>
            <a:r>
              <a:rPr lang="es-MX" dirty="0" err="1">
                <a:latin typeface="TimesNewRomanPSMT"/>
              </a:rPr>
              <a:t>C</a:t>
            </a:r>
            <a:r>
              <a:rPr lang="es-MX" sz="800" dirty="0" err="1">
                <a:latin typeface="TimesNewRomanPSMT"/>
              </a:rPr>
              <a:t>k</a:t>
            </a:r>
            <a:r>
              <a:rPr lang="es-MX" dirty="0">
                <a:latin typeface="TimesNewRomanPSMT"/>
              </a:rPr>
              <a:t>)</a:t>
            </a:r>
            <a:endParaRPr lang="es-MX" dirty="0"/>
          </a:p>
        </p:txBody>
      </p:sp>
      <p:sp>
        <p:nvSpPr>
          <p:cNvPr id="13" name="Rectángulo 12">
            <a:extLst>
              <a:ext uri="{FF2B5EF4-FFF2-40B4-BE49-F238E27FC236}">
                <a16:creationId xmlns:a16="http://schemas.microsoft.com/office/drawing/2014/main" id="{D8260221-BE84-421F-AD8D-6E256F6C07A9}"/>
              </a:ext>
            </a:extLst>
          </p:cNvPr>
          <p:cNvSpPr/>
          <p:nvPr/>
        </p:nvSpPr>
        <p:spPr>
          <a:xfrm>
            <a:off x="249095" y="1072740"/>
            <a:ext cx="1051891" cy="369332"/>
          </a:xfrm>
          <a:prstGeom prst="rect">
            <a:avLst/>
          </a:prstGeom>
        </p:spPr>
        <p:txBody>
          <a:bodyPr wrap="none">
            <a:spAutoFit/>
          </a:bodyPr>
          <a:lstStyle/>
          <a:p>
            <a:r>
              <a:rPr lang="es-MX" dirty="0">
                <a:latin typeface="TimesNewRomanPSMT"/>
              </a:rPr>
              <a:t>P(</a:t>
            </a:r>
            <a:r>
              <a:rPr lang="es-MX" dirty="0" err="1">
                <a:latin typeface="TimesNewRomanPSMT"/>
              </a:rPr>
              <a:t>C</a:t>
            </a:r>
            <a:r>
              <a:rPr lang="es-MX" sz="800" dirty="0" err="1">
                <a:latin typeface="TimesNewRomanPSMT"/>
              </a:rPr>
              <a:t>k</a:t>
            </a:r>
            <a:r>
              <a:rPr lang="es-MX" dirty="0">
                <a:latin typeface="TimesNewRomanPSMT"/>
              </a:rPr>
              <a:t> | X</a:t>
            </a:r>
            <a:r>
              <a:rPr lang="es-MX" sz="800" dirty="0">
                <a:latin typeface="TimesNewRomanPSMT"/>
              </a:rPr>
              <a:t>1</a:t>
            </a:r>
            <a:r>
              <a:rPr lang="es-MX" dirty="0">
                <a:latin typeface="TimesNewRomanPSMT"/>
              </a:rPr>
              <a:t>)</a:t>
            </a:r>
            <a:endParaRPr lang="es-MX" dirty="0"/>
          </a:p>
        </p:txBody>
      </p:sp>
      <p:sp>
        <p:nvSpPr>
          <p:cNvPr id="14" name="Rectángulo 13">
            <a:extLst>
              <a:ext uri="{FF2B5EF4-FFF2-40B4-BE49-F238E27FC236}">
                <a16:creationId xmlns:a16="http://schemas.microsoft.com/office/drawing/2014/main" id="{6677961C-5F8A-4AC9-A677-B88FD84BD78F}"/>
              </a:ext>
            </a:extLst>
          </p:cNvPr>
          <p:cNvSpPr/>
          <p:nvPr/>
        </p:nvSpPr>
        <p:spPr>
          <a:xfrm>
            <a:off x="1300986" y="1006224"/>
            <a:ext cx="5578294" cy="646331"/>
          </a:xfrm>
          <a:prstGeom prst="rect">
            <a:avLst/>
          </a:prstGeom>
        </p:spPr>
        <p:txBody>
          <a:bodyPr wrap="square">
            <a:spAutoFit/>
          </a:bodyPr>
          <a:lstStyle/>
          <a:p>
            <a:pPr algn="just"/>
            <a:r>
              <a:rPr lang="es-MX" dirty="0">
                <a:latin typeface="TimesNewRomanPSMT"/>
              </a:rPr>
              <a:t>dado un patrón X pertenezca a la clase</a:t>
            </a:r>
          </a:p>
          <a:p>
            <a:pPr algn="just"/>
            <a:r>
              <a:rPr lang="es-MX" i="1" dirty="0">
                <a:latin typeface="TimesNewRomanPSMT"/>
              </a:rPr>
              <a:t>posteriori</a:t>
            </a:r>
            <a:endParaRPr lang="es-MX" i="1" dirty="0"/>
          </a:p>
        </p:txBody>
      </p:sp>
      <p:sp>
        <p:nvSpPr>
          <p:cNvPr id="15" name="Rectángulo 14">
            <a:extLst>
              <a:ext uri="{FF2B5EF4-FFF2-40B4-BE49-F238E27FC236}">
                <a16:creationId xmlns:a16="http://schemas.microsoft.com/office/drawing/2014/main" id="{0EA3D6A7-CC0F-4D9C-A89A-116667FC936C}"/>
              </a:ext>
            </a:extLst>
          </p:cNvPr>
          <p:cNvSpPr/>
          <p:nvPr/>
        </p:nvSpPr>
        <p:spPr>
          <a:xfrm>
            <a:off x="1268926" y="428085"/>
            <a:ext cx="5610354" cy="369332"/>
          </a:xfrm>
          <a:prstGeom prst="rect">
            <a:avLst/>
          </a:prstGeom>
        </p:spPr>
        <p:txBody>
          <a:bodyPr wrap="square">
            <a:spAutoFit/>
          </a:bodyPr>
          <a:lstStyle/>
          <a:p>
            <a:pPr algn="just"/>
            <a:r>
              <a:rPr lang="es-ES" dirty="0">
                <a:latin typeface="TimesNewRomanPSMT"/>
              </a:rPr>
              <a:t>un patrón pertenezca a la clase </a:t>
            </a:r>
            <a:r>
              <a:rPr lang="es-ES" i="1" dirty="0" err="1">
                <a:latin typeface="TimesNewRomanPSMT"/>
              </a:rPr>
              <a:t>apriori</a:t>
            </a:r>
            <a:endParaRPr lang="es-MX" dirty="0"/>
          </a:p>
        </p:txBody>
      </p:sp>
      <p:sp>
        <p:nvSpPr>
          <p:cNvPr id="16" name="Rectángulo 15">
            <a:extLst>
              <a:ext uri="{FF2B5EF4-FFF2-40B4-BE49-F238E27FC236}">
                <a16:creationId xmlns:a16="http://schemas.microsoft.com/office/drawing/2014/main" id="{7C7B96C2-8041-4E82-98AF-E0B5F518CD03}"/>
              </a:ext>
            </a:extLst>
          </p:cNvPr>
          <p:cNvSpPr/>
          <p:nvPr/>
        </p:nvSpPr>
        <p:spPr>
          <a:xfrm>
            <a:off x="5934209" y="428085"/>
            <a:ext cx="1019831" cy="369332"/>
          </a:xfrm>
          <a:prstGeom prst="rect">
            <a:avLst/>
          </a:prstGeom>
        </p:spPr>
        <p:txBody>
          <a:bodyPr wrap="square">
            <a:spAutoFit/>
          </a:bodyPr>
          <a:lstStyle/>
          <a:p>
            <a:r>
              <a:rPr lang="es-MX" dirty="0">
                <a:latin typeface="TimesNewRomanPSMT"/>
              </a:rPr>
              <a:t>P(</a:t>
            </a:r>
            <a:r>
              <a:rPr lang="es-MX" dirty="0" err="1">
                <a:latin typeface="TimesNewRomanPSMT"/>
              </a:rPr>
              <a:t>X</a:t>
            </a:r>
            <a:r>
              <a:rPr lang="es-MX" sz="800" dirty="0" err="1">
                <a:latin typeface="TimesNewRomanPSMT"/>
              </a:rPr>
              <a:t>n</a:t>
            </a:r>
            <a:r>
              <a:rPr lang="es-MX" sz="800" dirty="0">
                <a:latin typeface="TimesNewRomanPSMT"/>
              </a:rPr>
              <a:t> </a:t>
            </a:r>
            <a:r>
              <a:rPr lang="es-MX" dirty="0">
                <a:latin typeface="TimesNewRomanPSMT"/>
              </a:rPr>
              <a:t>| </a:t>
            </a:r>
            <a:r>
              <a:rPr lang="es-MX" dirty="0" err="1">
                <a:latin typeface="TimesNewRomanPSMT"/>
              </a:rPr>
              <a:t>C</a:t>
            </a:r>
            <a:r>
              <a:rPr lang="es-MX" sz="800" dirty="0" err="1">
                <a:latin typeface="TimesNewRomanPSMT"/>
              </a:rPr>
              <a:t>k</a:t>
            </a:r>
            <a:r>
              <a:rPr lang="es-MX" dirty="0">
                <a:latin typeface="TimesNewRomanPSMT"/>
              </a:rPr>
              <a:t>)</a:t>
            </a:r>
            <a:endParaRPr lang="es-MX" dirty="0"/>
          </a:p>
        </p:txBody>
      </p:sp>
      <p:sp>
        <p:nvSpPr>
          <p:cNvPr id="17" name="Rectángulo 16">
            <a:extLst>
              <a:ext uri="{FF2B5EF4-FFF2-40B4-BE49-F238E27FC236}">
                <a16:creationId xmlns:a16="http://schemas.microsoft.com/office/drawing/2014/main" id="{1AE4C8AD-1B3F-48F1-A5C8-BDFDDB1FA0E7}"/>
              </a:ext>
            </a:extLst>
          </p:cNvPr>
          <p:cNvSpPr/>
          <p:nvPr/>
        </p:nvSpPr>
        <p:spPr>
          <a:xfrm>
            <a:off x="7090142" y="428085"/>
            <a:ext cx="5575944" cy="646331"/>
          </a:xfrm>
          <a:prstGeom prst="rect">
            <a:avLst/>
          </a:prstGeom>
        </p:spPr>
        <p:txBody>
          <a:bodyPr wrap="square">
            <a:spAutoFit/>
          </a:bodyPr>
          <a:lstStyle/>
          <a:p>
            <a:pPr algn="just"/>
            <a:r>
              <a:rPr lang="es-MX" dirty="0">
                <a:latin typeface="TimesNewRomanPSMT"/>
              </a:rPr>
              <a:t>un patrón que pertenece a la clase tenga un valor X</a:t>
            </a:r>
          </a:p>
          <a:p>
            <a:pPr algn="just"/>
            <a:r>
              <a:rPr lang="es-MX" i="1" dirty="0">
                <a:latin typeface="TimesNewRomanPSMT"/>
              </a:rPr>
              <a:t>condicional</a:t>
            </a:r>
            <a:endParaRPr lang="es-MX" i="1" dirty="0"/>
          </a:p>
        </p:txBody>
      </p:sp>
      <p:sp>
        <p:nvSpPr>
          <p:cNvPr id="18" name="Rectángulo 17">
            <a:extLst>
              <a:ext uri="{FF2B5EF4-FFF2-40B4-BE49-F238E27FC236}">
                <a16:creationId xmlns:a16="http://schemas.microsoft.com/office/drawing/2014/main" id="{D326ED98-38B3-4522-9390-EB2A65E70D1C}"/>
              </a:ext>
            </a:extLst>
          </p:cNvPr>
          <p:cNvSpPr/>
          <p:nvPr/>
        </p:nvSpPr>
        <p:spPr>
          <a:xfrm>
            <a:off x="1606117" y="1850785"/>
            <a:ext cx="2489784" cy="369332"/>
          </a:xfrm>
          <a:prstGeom prst="rect">
            <a:avLst/>
          </a:prstGeom>
        </p:spPr>
        <p:txBody>
          <a:bodyPr wrap="none">
            <a:spAutoFit/>
          </a:bodyPr>
          <a:lstStyle/>
          <a:p>
            <a:r>
              <a:rPr lang="es-MX" dirty="0">
                <a:latin typeface="TimesNewRomanPSMT"/>
              </a:rPr>
              <a:t>P(</a:t>
            </a:r>
            <a:r>
              <a:rPr lang="es-MX" dirty="0" err="1">
                <a:latin typeface="TimesNewRomanPSMT"/>
              </a:rPr>
              <a:t>C</a:t>
            </a:r>
            <a:r>
              <a:rPr lang="es-MX" sz="800" dirty="0" err="1">
                <a:latin typeface="TimesNewRomanPSMT"/>
              </a:rPr>
              <a:t>k</a:t>
            </a:r>
            <a:r>
              <a:rPr lang="es-MX" dirty="0" err="1">
                <a:latin typeface="TimesNewRomanPSMT"/>
              </a:rPr>
              <a:t>|X</a:t>
            </a:r>
            <a:r>
              <a:rPr lang="es-MX" sz="800" dirty="0" err="1">
                <a:latin typeface="TimesNewRomanPSMT"/>
              </a:rPr>
              <a:t>n</a:t>
            </a:r>
            <a:r>
              <a:rPr lang="es-MX" dirty="0">
                <a:latin typeface="TimesNewRomanPSMT"/>
              </a:rPr>
              <a:t>)= P(</a:t>
            </a:r>
            <a:r>
              <a:rPr lang="es-MX" dirty="0" err="1">
                <a:latin typeface="TimesNewRomanPSMT"/>
              </a:rPr>
              <a:t>X</a:t>
            </a:r>
            <a:r>
              <a:rPr lang="es-MX" sz="800" dirty="0" err="1">
                <a:latin typeface="TimesNewRomanPSMT"/>
              </a:rPr>
              <a:t>n</a:t>
            </a:r>
            <a:r>
              <a:rPr lang="es-MX" dirty="0" err="1">
                <a:latin typeface="TimesNewRomanPSMT"/>
              </a:rPr>
              <a:t>|C</a:t>
            </a:r>
            <a:r>
              <a:rPr lang="es-MX" sz="800" dirty="0" err="1">
                <a:latin typeface="TimesNewRomanPSMT"/>
              </a:rPr>
              <a:t>k</a:t>
            </a:r>
            <a:r>
              <a:rPr lang="es-MX" dirty="0">
                <a:latin typeface="TimesNewRomanPSMT"/>
              </a:rPr>
              <a:t>) P(</a:t>
            </a:r>
            <a:r>
              <a:rPr lang="es-MX" dirty="0" err="1">
                <a:latin typeface="TimesNewRomanPSMT"/>
              </a:rPr>
              <a:t>C</a:t>
            </a:r>
            <a:r>
              <a:rPr lang="es-MX" sz="800" dirty="0" err="1">
                <a:latin typeface="TimesNewRomanPSMT"/>
              </a:rPr>
              <a:t>k</a:t>
            </a:r>
            <a:r>
              <a:rPr lang="es-MX" dirty="0">
                <a:latin typeface="TimesNewRomanPSMT"/>
              </a:rPr>
              <a:t>)</a:t>
            </a:r>
            <a:endParaRPr lang="es-MX" dirty="0"/>
          </a:p>
        </p:txBody>
      </p:sp>
      <p:sp>
        <p:nvSpPr>
          <p:cNvPr id="19" name="Rectángulo 18">
            <a:extLst>
              <a:ext uri="{FF2B5EF4-FFF2-40B4-BE49-F238E27FC236}">
                <a16:creationId xmlns:a16="http://schemas.microsoft.com/office/drawing/2014/main" id="{5D320CFF-2198-470D-8308-0F1ED01C1175}"/>
              </a:ext>
            </a:extLst>
          </p:cNvPr>
          <p:cNvSpPr/>
          <p:nvPr/>
        </p:nvSpPr>
        <p:spPr>
          <a:xfrm>
            <a:off x="1606117" y="2291267"/>
            <a:ext cx="2433680" cy="369332"/>
          </a:xfrm>
          <a:prstGeom prst="rect">
            <a:avLst/>
          </a:prstGeom>
        </p:spPr>
        <p:txBody>
          <a:bodyPr wrap="none">
            <a:spAutoFit/>
          </a:bodyPr>
          <a:lstStyle/>
          <a:p>
            <a:r>
              <a:rPr lang="es-MX" dirty="0">
                <a:latin typeface="TimesNewRomanPSMT"/>
              </a:rPr>
              <a:t>P(</a:t>
            </a:r>
            <a:r>
              <a:rPr lang="es-MX" dirty="0" err="1">
                <a:latin typeface="TimesNewRomanPSMT"/>
              </a:rPr>
              <a:t>C</a:t>
            </a:r>
            <a:r>
              <a:rPr lang="es-MX" sz="800" dirty="0" err="1">
                <a:latin typeface="TimesNewRomanPSMT"/>
              </a:rPr>
              <a:t>k</a:t>
            </a:r>
            <a:r>
              <a:rPr lang="es-MX" dirty="0" err="1">
                <a:latin typeface="TimesNewRomanPSMT"/>
              </a:rPr>
              <a:t>|X</a:t>
            </a:r>
            <a:r>
              <a:rPr lang="es-MX" sz="800" dirty="0" err="1">
                <a:latin typeface="TimesNewRomanPSMT"/>
              </a:rPr>
              <a:t>n</a:t>
            </a:r>
            <a:r>
              <a:rPr lang="es-MX" dirty="0">
                <a:latin typeface="TimesNewRomanPSMT"/>
              </a:rPr>
              <a:t>)= P(</a:t>
            </a:r>
            <a:r>
              <a:rPr lang="es-MX" dirty="0" err="1">
                <a:latin typeface="TimesNewRomanPSMT"/>
              </a:rPr>
              <a:t>C</a:t>
            </a:r>
            <a:r>
              <a:rPr lang="es-MX" sz="800" dirty="0" err="1">
                <a:latin typeface="TimesNewRomanPSMT"/>
              </a:rPr>
              <a:t>k</a:t>
            </a:r>
            <a:r>
              <a:rPr lang="es-MX" dirty="0" err="1">
                <a:latin typeface="TimesNewRomanPSMT"/>
              </a:rPr>
              <a:t>|X</a:t>
            </a:r>
            <a:r>
              <a:rPr lang="es-MX" sz="800" dirty="0" err="1">
                <a:latin typeface="TimesNewRomanPSMT"/>
              </a:rPr>
              <a:t>n</a:t>
            </a:r>
            <a:r>
              <a:rPr lang="es-MX" dirty="0">
                <a:latin typeface="TimesNewRomanPSMT"/>
              </a:rPr>
              <a:t>) P(</a:t>
            </a:r>
            <a:r>
              <a:rPr lang="es-MX" dirty="0" err="1">
                <a:latin typeface="TimesNewRomanPSMT"/>
              </a:rPr>
              <a:t>X</a:t>
            </a:r>
            <a:r>
              <a:rPr lang="es-MX" sz="800" dirty="0" err="1">
                <a:latin typeface="TimesNewRomanPSMT"/>
              </a:rPr>
              <a:t>n</a:t>
            </a:r>
            <a:r>
              <a:rPr lang="es-MX" dirty="0">
                <a:latin typeface="TimesNewRomanPSMT"/>
              </a:rPr>
              <a:t>)</a:t>
            </a:r>
            <a:endParaRPr lang="es-MX" dirty="0"/>
          </a:p>
        </p:txBody>
      </p:sp>
      <p:sp>
        <p:nvSpPr>
          <p:cNvPr id="20" name="Rectángulo 19">
            <a:extLst>
              <a:ext uri="{FF2B5EF4-FFF2-40B4-BE49-F238E27FC236}">
                <a16:creationId xmlns:a16="http://schemas.microsoft.com/office/drawing/2014/main" id="{E27272F0-2D69-404E-AA5D-7245A5CD82E6}"/>
              </a:ext>
            </a:extLst>
          </p:cNvPr>
          <p:cNvSpPr/>
          <p:nvPr/>
        </p:nvSpPr>
        <p:spPr>
          <a:xfrm>
            <a:off x="5934209" y="1076625"/>
            <a:ext cx="633507" cy="369332"/>
          </a:xfrm>
          <a:prstGeom prst="rect">
            <a:avLst/>
          </a:prstGeom>
        </p:spPr>
        <p:txBody>
          <a:bodyPr wrap="none">
            <a:spAutoFit/>
          </a:bodyPr>
          <a:lstStyle/>
          <a:p>
            <a:r>
              <a:rPr lang="es-MX" dirty="0">
                <a:latin typeface="TimesNewRomanPSMT"/>
              </a:rPr>
              <a:t>P(X)</a:t>
            </a:r>
            <a:endParaRPr lang="es-MX" dirty="0"/>
          </a:p>
        </p:txBody>
      </p:sp>
      <p:sp>
        <p:nvSpPr>
          <p:cNvPr id="21" name="Rectángulo 20">
            <a:extLst>
              <a:ext uri="{FF2B5EF4-FFF2-40B4-BE49-F238E27FC236}">
                <a16:creationId xmlns:a16="http://schemas.microsoft.com/office/drawing/2014/main" id="{1BB7D44C-9283-495A-A4B7-B2C49BE5B4A1}"/>
              </a:ext>
            </a:extLst>
          </p:cNvPr>
          <p:cNvSpPr/>
          <p:nvPr/>
        </p:nvSpPr>
        <p:spPr>
          <a:xfrm>
            <a:off x="7084627" y="1072740"/>
            <a:ext cx="5610354" cy="369332"/>
          </a:xfrm>
          <a:prstGeom prst="rect">
            <a:avLst/>
          </a:prstGeom>
        </p:spPr>
        <p:txBody>
          <a:bodyPr wrap="square">
            <a:spAutoFit/>
          </a:bodyPr>
          <a:lstStyle/>
          <a:p>
            <a:pPr algn="just"/>
            <a:r>
              <a:rPr lang="es-ES" dirty="0">
                <a:latin typeface="TimesNewRomanPSMT"/>
              </a:rPr>
              <a:t>factor de normalización</a:t>
            </a:r>
            <a:endParaRPr lang="es-MX" dirty="0"/>
          </a:p>
        </p:txBody>
      </p:sp>
      <p:sp>
        <p:nvSpPr>
          <p:cNvPr id="22" name="Rectángulo 21">
            <a:extLst>
              <a:ext uri="{FF2B5EF4-FFF2-40B4-BE49-F238E27FC236}">
                <a16:creationId xmlns:a16="http://schemas.microsoft.com/office/drawing/2014/main" id="{70B48554-D452-47D9-85FD-E91BD6EA7A6F}"/>
              </a:ext>
            </a:extLst>
          </p:cNvPr>
          <p:cNvSpPr/>
          <p:nvPr/>
        </p:nvSpPr>
        <p:spPr>
          <a:xfrm>
            <a:off x="1300744" y="2773295"/>
            <a:ext cx="3100529" cy="369332"/>
          </a:xfrm>
          <a:prstGeom prst="rect">
            <a:avLst/>
          </a:prstGeom>
        </p:spPr>
        <p:txBody>
          <a:bodyPr wrap="none">
            <a:spAutoFit/>
          </a:bodyPr>
          <a:lstStyle/>
          <a:p>
            <a:r>
              <a:rPr lang="es-MX" dirty="0">
                <a:latin typeface="TimesNewRomanPSMT"/>
              </a:rPr>
              <a:t>P(</a:t>
            </a:r>
            <a:r>
              <a:rPr lang="es-MX" dirty="0" err="1">
                <a:latin typeface="TimesNewRomanPSMT"/>
              </a:rPr>
              <a:t>C</a:t>
            </a:r>
            <a:r>
              <a:rPr lang="es-MX" sz="800" dirty="0" err="1">
                <a:latin typeface="TimesNewRomanPSMT"/>
              </a:rPr>
              <a:t>k</a:t>
            </a:r>
            <a:r>
              <a:rPr lang="es-MX" dirty="0" err="1">
                <a:latin typeface="TimesNewRomanPSMT"/>
              </a:rPr>
              <a:t>|X</a:t>
            </a:r>
            <a:r>
              <a:rPr lang="es-MX" dirty="0">
                <a:latin typeface="TimesNewRomanPSMT"/>
              </a:rPr>
              <a:t>) =(P(</a:t>
            </a:r>
            <a:r>
              <a:rPr lang="es-MX" dirty="0" err="1">
                <a:latin typeface="TimesNewRomanPSMT"/>
              </a:rPr>
              <a:t>X|C</a:t>
            </a:r>
            <a:r>
              <a:rPr lang="es-MX" sz="800" dirty="0" err="1">
                <a:latin typeface="TimesNewRomanPSMT"/>
              </a:rPr>
              <a:t>k</a:t>
            </a:r>
            <a:r>
              <a:rPr lang="es-MX" dirty="0">
                <a:latin typeface="TimesNewRomanPSMT"/>
              </a:rPr>
              <a:t>) P(</a:t>
            </a:r>
            <a:r>
              <a:rPr lang="es-MX" dirty="0" err="1">
                <a:latin typeface="TimesNewRomanPSMT"/>
              </a:rPr>
              <a:t>C</a:t>
            </a:r>
            <a:r>
              <a:rPr lang="es-MX" sz="800" dirty="0" err="1">
                <a:latin typeface="TimesNewRomanPSMT"/>
              </a:rPr>
              <a:t>k</a:t>
            </a:r>
            <a:r>
              <a:rPr lang="es-MX" dirty="0">
                <a:latin typeface="TimesNewRomanPSMT"/>
              </a:rPr>
              <a:t>)) / P(X)</a:t>
            </a:r>
            <a:endParaRPr lang="es-MX" dirty="0"/>
          </a:p>
        </p:txBody>
      </p:sp>
      <p:sp>
        <p:nvSpPr>
          <p:cNvPr id="23" name="Rectángulo 22">
            <a:extLst>
              <a:ext uri="{FF2B5EF4-FFF2-40B4-BE49-F238E27FC236}">
                <a16:creationId xmlns:a16="http://schemas.microsoft.com/office/drawing/2014/main" id="{1862A0E5-85FF-449E-B1E8-AD2452035C9D}"/>
              </a:ext>
            </a:extLst>
          </p:cNvPr>
          <p:cNvSpPr/>
          <p:nvPr/>
        </p:nvSpPr>
        <p:spPr>
          <a:xfrm>
            <a:off x="6769852" y="1847624"/>
            <a:ext cx="4440639" cy="369332"/>
          </a:xfrm>
          <a:prstGeom prst="rect">
            <a:avLst/>
          </a:prstGeom>
        </p:spPr>
        <p:txBody>
          <a:bodyPr wrap="none">
            <a:spAutoFit/>
          </a:bodyPr>
          <a:lstStyle/>
          <a:p>
            <a:r>
              <a:rPr lang="es-MX" dirty="0">
                <a:latin typeface="TimesNewRomanPSMT"/>
              </a:rPr>
              <a:t>(P(</a:t>
            </a:r>
            <a:r>
              <a:rPr lang="es-MX" dirty="0" err="1">
                <a:latin typeface="TimesNewRomanPSMT"/>
              </a:rPr>
              <a:t>X|C</a:t>
            </a:r>
            <a:r>
              <a:rPr lang="es-MX" sz="800" dirty="0" err="1">
                <a:latin typeface="TimesNewRomanPSMT"/>
              </a:rPr>
              <a:t>k</a:t>
            </a:r>
            <a:r>
              <a:rPr lang="es-MX" dirty="0">
                <a:latin typeface="TimesNewRomanPSMT"/>
              </a:rPr>
              <a:t>) P(</a:t>
            </a:r>
            <a:r>
              <a:rPr lang="es-MX" dirty="0" err="1">
                <a:latin typeface="TimesNewRomanPSMT"/>
              </a:rPr>
              <a:t>C</a:t>
            </a:r>
            <a:r>
              <a:rPr lang="es-MX" sz="800" dirty="0" err="1">
                <a:latin typeface="TimesNewRomanPSMT"/>
              </a:rPr>
              <a:t>k</a:t>
            </a:r>
            <a:r>
              <a:rPr lang="es-MX" dirty="0">
                <a:latin typeface="TimesNewRomanPSMT"/>
              </a:rPr>
              <a:t>)) / P(X) &gt; (P(</a:t>
            </a:r>
            <a:r>
              <a:rPr lang="es-MX" dirty="0" err="1">
                <a:latin typeface="TimesNewRomanPSMT"/>
              </a:rPr>
              <a:t>X|C</a:t>
            </a:r>
            <a:r>
              <a:rPr lang="es-MX" sz="800" dirty="0" err="1">
                <a:latin typeface="TimesNewRomanPSMT"/>
              </a:rPr>
              <a:t>j</a:t>
            </a:r>
            <a:r>
              <a:rPr lang="es-MX" dirty="0">
                <a:latin typeface="TimesNewRomanPSMT"/>
              </a:rPr>
              <a:t>) P(</a:t>
            </a:r>
            <a:r>
              <a:rPr lang="es-MX" dirty="0" err="1">
                <a:latin typeface="TimesNewRomanPSMT"/>
              </a:rPr>
              <a:t>C</a:t>
            </a:r>
            <a:r>
              <a:rPr lang="es-MX" sz="800" dirty="0" err="1">
                <a:latin typeface="TimesNewRomanPSMT"/>
              </a:rPr>
              <a:t>j</a:t>
            </a:r>
            <a:r>
              <a:rPr lang="es-MX" dirty="0">
                <a:latin typeface="TimesNewRomanPSMT"/>
              </a:rPr>
              <a:t>)) / P(X)</a:t>
            </a:r>
            <a:endParaRPr lang="es-MX" dirty="0"/>
          </a:p>
        </p:txBody>
      </p:sp>
      <p:sp>
        <p:nvSpPr>
          <p:cNvPr id="24" name="Rectángulo 23">
            <a:extLst>
              <a:ext uri="{FF2B5EF4-FFF2-40B4-BE49-F238E27FC236}">
                <a16:creationId xmlns:a16="http://schemas.microsoft.com/office/drawing/2014/main" id="{86D061DE-0F76-4409-A999-21272C43A607}"/>
              </a:ext>
            </a:extLst>
          </p:cNvPr>
          <p:cNvSpPr/>
          <p:nvPr/>
        </p:nvSpPr>
        <p:spPr>
          <a:xfrm>
            <a:off x="7980852" y="2370289"/>
            <a:ext cx="2018638" cy="646331"/>
          </a:xfrm>
          <a:prstGeom prst="rect">
            <a:avLst/>
          </a:prstGeom>
        </p:spPr>
        <p:txBody>
          <a:bodyPr wrap="square">
            <a:spAutoFit/>
          </a:bodyPr>
          <a:lstStyle/>
          <a:p>
            <a:r>
              <a:rPr lang="es-MX" dirty="0" err="1">
                <a:latin typeface="TimesNewRomanPSMT"/>
              </a:rPr>
              <a:t>Y</a:t>
            </a:r>
            <a:r>
              <a:rPr lang="es-MX" sz="800" dirty="0" err="1">
                <a:latin typeface="TimesNewRomanPSMT"/>
              </a:rPr>
              <a:t>k</a:t>
            </a:r>
            <a:r>
              <a:rPr lang="es-MX" dirty="0">
                <a:latin typeface="TimesNewRomanPSMT"/>
              </a:rPr>
              <a:t>=(P(</a:t>
            </a:r>
            <a:r>
              <a:rPr lang="es-MX" dirty="0" err="1">
                <a:latin typeface="TimesNewRomanPSMT"/>
              </a:rPr>
              <a:t>X|C</a:t>
            </a:r>
            <a:r>
              <a:rPr lang="es-MX" sz="800" dirty="0" err="1">
                <a:latin typeface="TimesNewRomanPSMT"/>
              </a:rPr>
              <a:t>k</a:t>
            </a:r>
            <a:r>
              <a:rPr lang="es-MX" dirty="0">
                <a:latin typeface="TimesNewRomanPSMT"/>
              </a:rPr>
              <a:t>) P(</a:t>
            </a:r>
            <a:r>
              <a:rPr lang="es-MX" dirty="0" err="1">
                <a:latin typeface="TimesNewRomanPSMT"/>
              </a:rPr>
              <a:t>C</a:t>
            </a:r>
            <a:r>
              <a:rPr lang="es-MX" sz="800" dirty="0" err="1">
                <a:latin typeface="TimesNewRomanPSMT"/>
              </a:rPr>
              <a:t>k</a:t>
            </a:r>
            <a:r>
              <a:rPr lang="es-MX" dirty="0">
                <a:latin typeface="TimesNewRomanPSMT"/>
              </a:rPr>
              <a:t>))</a:t>
            </a:r>
          </a:p>
          <a:p>
            <a:r>
              <a:rPr lang="es-MX" dirty="0" err="1">
                <a:latin typeface="TimesNewRomanPSMT"/>
              </a:rPr>
              <a:t>Y</a:t>
            </a:r>
            <a:r>
              <a:rPr lang="es-MX" sz="800" dirty="0" err="1">
                <a:latin typeface="TimesNewRomanPSMT"/>
              </a:rPr>
              <a:t>n</a:t>
            </a:r>
            <a:r>
              <a:rPr lang="es-MX" dirty="0">
                <a:latin typeface="TimesNewRomanPSMT"/>
              </a:rPr>
              <a:t>=(P(</a:t>
            </a:r>
            <a:r>
              <a:rPr lang="es-MX" dirty="0" err="1">
                <a:latin typeface="TimesNewRomanPSMT"/>
              </a:rPr>
              <a:t>X|C</a:t>
            </a:r>
            <a:r>
              <a:rPr lang="es-MX" sz="800" dirty="0" err="1">
                <a:latin typeface="TimesNewRomanPSMT"/>
              </a:rPr>
              <a:t>j</a:t>
            </a:r>
            <a:r>
              <a:rPr lang="es-MX" dirty="0">
                <a:latin typeface="TimesNewRomanPSMT"/>
              </a:rPr>
              <a:t>) P(</a:t>
            </a:r>
            <a:r>
              <a:rPr lang="es-MX" dirty="0" err="1">
                <a:latin typeface="TimesNewRomanPSMT"/>
              </a:rPr>
              <a:t>C</a:t>
            </a:r>
            <a:r>
              <a:rPr lang="es-MX" sz="800" dirty="0" err="1">
                <a:latin typeface="TimesNewRomanPSMT"/>
              </a:rPr>
              <a:t>j</a:t>
            </a:r>
            <a:r>
              <a:rPr lang="es-MX" dirty="0">
                <a:latin typeface="TimesNewRomanPSMT"/>
              </a:rPr>
              <a:t>))</a:t>
            </a:r>
            <a:endParaRPr lang="es-MX" dirty="0"/>
          </a:p>
        </p:txBody>
      </p:sp>
      <p:pic>
        <p:nvPicPr>
          <p:cNvPr id="25" name="Imagen 24">
            <a:extLst>
              <a:ext uri="{FF2B5EF4-FFF2-40B4-BE49-F238E27FC236}">
                <a16:creationId xmlns:a16="http://schemas.microsoft.com/office/drawing/2014/main" id="{48B60C85-7ABA-4AB1-96DB-414825653D33}"/>
              </a:ext>
            </a:extLst>
          </p:cNvPr>
          <p:cNvPicPr>
            <a:picLocks noChangeAspect="1"/>
          </p:cNvPicPr>
          <p:nvPr/>
        </p:nvPicPr>
        <p:blipFill>
          <a:blip r:embed="rId3"/>
          <a:stretch>
            <a:fillRect/>
          </a:stretch>
        </p:blipFill>
        <p:spPr>
          <a:xfrm>
            <a:off x="6867507" y="3369553"/>
            <a:ext cx="4084674" cy="571550"/>
          </a:xfrm>
          <a:prstGeom prst="rect">
            <a:avLst/>
          </a:prstGeom>
        </p:spPr>
      </p:pic>
      <mc:AlternateContent xmlns:mc="http://schemas.openxmlformats.org/markup-compatibility/2006" xmlns:a14="http://schemas.microsoft.com/office/drawing/2010/main">
        <mc:Choice Requires="a14">
          <p:sp>
            <p:nvSpPr>
              <p:cNvPr id="26" name="CuadroTexto 25">
                <a:extLst>
                  <a:ext uri="{FF2B5EF4-FFF2-40B4-BE49-F238E27FC236}">
                    <a16:creationId xmlns:a16="http://schemas.microsoft.com/office/drawing/2014/main" id="{E3696009-394F-45E1-9F21-210AE9CC5D3E}"/>
                  </a:ext>
                </a:extLst>
              </p:cNvPr>
              <p:cNvSpPr txBox="1"/>
              <p:nvPr/>
            </p:nvSpPr>
            <p:spPr>
              <a:xfrm>
                <a:off x="8281695" y="4124247"/>
                <a:ext cx="180498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nor/>
                        </m:rPr>
                        <a:rPr lang="es-MX" dirty="0">
                          <a:latin typeface="TimesNewRomanPSMT"/>
                        </a:rPr>
                        <m:t>Y</m:t>
                      </m:r>
                      <m:r>
                        <m:rPr>
                          <m:nor/>
                        </m:rPr>
                        <a:rPr lang="es-MX" sz="800" dirty="0">
                          <a:latin typeface="TimesNewRomanPSMT"/>
                        </a:rPr>
                        <m:t>k</m:t>
                      </m:r>
                      <m:r>
                        <m:rPr>
                          <m:nor/>
                        </m:rPr>
                        <a:rPr lang="es-MX" dirty="0">
                          <a:latin typeface="TimesNewRomanPSMT"/>
                        </a:rPr>
                        <m:t>=(</m:t>
                      </m:r>
                      <m:r>
                        <m:rPr>
                          <m:nor/>
                        </m:rPr>
                        <a:rPr lang="es-MX" dirty="0">
                          <a:latin typeface="TimesNewRomanPSMT"/>
                        </a:rPr>
                        <m:t>P</m:t>
                      </m:r>
                      <m:r>
                        <m:rPr>
                          <m:nor/>
                        </m:rPr>
                        <a:rPr lang="es-MX" dirty="0">
                          <a:latin typeface="TimesNewRomanPSMT"/>
                        </a:rPr>
                        <m:t>(</m:t>
                      </m:r>
                      <m:r>
                        <m:rPr>
                          <m:nor/>
                        </m:rPr>
                        <a:rPr lang="es-MX" dirty="0">
                          <a:latin typeface="TimesNewRomanPSMT"/>
                        </a:rPr>
                        <m:t>X</m:t>
                      </m:r>
                      <m:r>
                        <m:rPr>
                          <m:nor/>
                        </m:rPr>
                        <a:rPr lang="es-MX" dirty="0">
                          <a:latin typeface="TimesNewRomanPSMT"/>
                        </a:rPr>
                        <m:t>|</m:t>
                      </m:r>
                      <m:r>
                        <m:rPr>
                          <m:nor/>
                        </m:rPr>
                        <a:rPr lang="es-MX" dirty="0">
                          <a:latin typeface="TimesNewRomanPSMT"/>
                        </a:rPr>
                        <m:t>C</m:t>
                      </m:r>
                      <m:r>
                        <m:rPr>
                          <m:nor/>
                        </m:rPr>
                        <a:rPr lang="es-MX" sz="800" dirty="0">
                          <a:latin typeface="TimesNewRomanPSMT"/>
                        </a:rPr>
                        <m:t>k</m:t>
                      </m:r>
                      <m:r>
                        <m:rPr>
                          <m:nor/>
                        </m:rPr>
                        <a:rPr lang="es-MX" dirty="0">
                          <a:latin typeface="TimesNewRomanPSMT"/>
                        </a:rPr>
                        <m:t>) </m:t>
                      </m:r>
                      <m:r>
                        <m:rPr>
                          <m:nor/>
                        </m:rPr>
                        <a:rPr lang="es-MX" dirty="0">
                          <a:latin typeface="TimesNewRomanPSMT"/>
                        </a:rPr>
                        <m:t>P</m:t>
                      </m:r>
                      <m:r>
                        <m:rPr>
                          <m:nor/>
                        </m:rPr>
                        <a:rPr lang="es-MX" dirty="0">
                          <a:latin typeface="TimesNewRomanPSMT"/>
                        </a:rPr>
                        <m:t>(</m:t>
                      </m:r>
                      <m:r>
                        <m:rPr>
                          <m:nor/>
                        </m:rPr>
                        <a:rPr lang="es-MX" dirty="0">
                          <a:latin typeface="TimesNewRomanPSMT"/>
                        </a:rPr>
                        <m:t>C</m:t>
                      </m:r>
                      <m:r>
                        <m:rPr>
                          <m:nor/>
                        </m:rPr>
                        <a:rPr lang="es-MX" sz="800" dirty="0">
                          <a:latin typeface="TimesNewRomanPSMT"/>
                        </a:rPr>
                        <m:t>k</m:t>
                      </m:r>
                      <m:r>
                        <m:rPr>
                          <m:nor/>
                        </m:rPr>
                        <a:rPr lang="es-MX" dirty="0">
                          <a:latin typeface="TimesNewRomanPSMT"/>
                        </a:rPr>
                        <m:t>))</m:t>
                      </m:r>
                    </m:oMath>
                  </m:oMathPara>
                </a14:m>
                <a:endParaRPr lang="es-MX" dirty="0">
                  <a:latin typeface="TimesNewRomanPSMT"/>
                </a:endParaRPr>
              </a:p>
            </p:txBody>
          </p:sp>
        </mc:Choice>
        <mc:Fallback xmlns="">
          <p:sp>
            <p:nvSpPr>
              <p:cNvPr id="26" name="CuadroTexto 25">
                <a:extLst>
                  <a:ext uri="{FF2B5EF4-FFF2-40B4-BE49-F238E27FC236}">
                    <a16:creationId xmlns:a16="http://schemas.microsoft.com/office/drawing/2014/main" id="{E3696009-394F-45E1-9F21-210AE9CC5D3E}"/>
                  </a:ext>
                </a:extLst>
              </p:cNvPr>
              <p:cNvSpPr txBox="1">
                <a:spLocks noRot="1" noChangeAspect="1" noMove="1" noResize="1" noEditPoints="1" noAdjustHandles="1" noChangeArrowheads="1" noChangeShapeType="1" noTextEdit="1"/>
              </p:cNvSpPr>
              <p:nvPr/>
            </p:nvSpPr>
            <p:spPr>
              <a:xfrm>
                <a:off x="8281695" y="4124247"/>
                <a:ext cx="1804981" cy="276999"/>
              </a:xfrm>
              <a:prstGeom prst="rect">
                <a:avLst/>
              </a:prstGeom>
              <a:blipFill>
                <a:blip r:embed="rId4"/>
                <a:stretch>
                  <a:fillRect l="-2703" t="-2222" r="-4054" b="-37778"/>
                </a:stretch>
              </a:blipFill>
            </p:spPr>
            <p:txBody>
              <a:bodyPr/>
              <a:lstStyle/>
              <a:p>
                <a:r>
                  <a:rPr lang="es-MX">
                    <a:noFill/>
                  </a:rPr>
                  <a:t> </a:t>
                </a:r>
              </a:p>
            </p:txBody>
          </p:sp>
        </mc:Fallback>
      </mc:AlternateContent>
      <p:sp>
        <p:nvSpPr>
          <p:cNvPr id="27" name="Rectángulo 26">
            <a:extLst>
              <a:ext uri="{FF2B5EF4-FFF2-40B4-BE49-F238E27FC236}">
                <a16:creationId xmlns:a16="http://schemas.microsoft.com/office/drawing/2014/main" id="{5E5CDE75-B19A-40E1-AA02-63388E1CEAC7}"/>
              </a:ext>
            </a:extLst>
          </p:cNvPr>
          <p:cNvSpPr/>
          <p:nvPr/>
        </p:nvSpPr>
        <p:spPr>
          <a:xfrm>
            <a:off x="7782487" y="4515598"/>
            <a:ext cx="2803396" cy="369332"/>
          </a:xfrm>
          <a:prstGeom prst="rect">
            <a:avLst/>
          </a:prstGeom>
        </p:spPr>
        <p:txBody>
          <a:bodyPr wrap="none">
            <a:spAutoFit/>
          </a:bodyPr>
          <a:lstStyle/>
          <a:p>
            <a:r>
              <a:rPr lang="es-MX" dirty="0" err="1">
                <a:latin typeface="TimesNewRomanPSMT"/>
              </a:rPr>
              <a:t>ln</a:t>
            </a:r>
            <a:r>
              <a:rPr lang="es-MX" dirty="0">
                <a:latin typeface="TimesNewRomanPSMT"/>
              </a:rPr>
              <a:t> </a:t>
            </a:r>
            <a:r>
              <a:rPr lang="es-MX" dirty="0" err="1">
                <a:latin typeface="TimesNewRomanPSMT"/>
              </a:rPr>
              <a:t>Y</a:t>
            </a:r>
            <a:r>
              <a:rPr lang="es-MX" sz="800" dirty="0" err="1">
                <a:latin typeface="TimesNewRomanPSMT"/>
              </a:rPr>
              <a:t>k</a:t>
            </a:r>
            <a:r>
              <a:rPr lang="es-MX" dirty="0">
                <a:latin typeface="TimesNewRomanPSMT"/>
              </a:rPr>
              <a:t>=</a:t>
            </a:r>
            <a:r>
              <a:rPr lang="es-MX" dirty="0" err="1">
                <a:latin typeface="TimesNewRomanPSMT"/>
              </a:rPr>
              <a:t>ln</a:t>
            </a:r>
            <a:r>
              <a:rPr lang="es-MX" dirty="0">
                <a:latin typeface="TimesNewRomanPSMT"/>
              </a:rPr>
              <a:t> P(</a:t>
            </a:r>
            <a:r>
              <a:rPr lang="es-MX" dirty="0" err="1">
                <a:latin typeface="TimesNewRomanPSMT"/>
              </a:rPr>
              <a:t>X|C</a:t>
            </a:r>
            <a:r>
              <a:rPr lang="es-MX" sz="800" dirty="0" err="1">
                <a:latin typeface="TimesNewRomanPSMT"/>
              </a:rPr>
              <a:t>k</a:t>
            </a:r>
            <a:r>
              <a:rPr lang="es-MX" dirty="0">
                <a:latin typeface="TimesNewRomanPSMT"/>
              </a:rPr>
              <a:t>) +  </a:t>
            </a:r>
            <a:r>
              <a:rPr lang="es-MX" dirty="0" err="1">
                <a:latin typeface="TimesNewRomanPSMT"/>
              </a:rPr>
              <a:t>ln</a:t>
            </a:r>
            <a:r>
              <a:rPr lang="es-MX" dirty="0">
                <a:latin typeface="TimesNewRomanPSMT"/>
              </a:rPr>
              <a:t> P(</a:t>
            </a:r>
            <a:r>
              <a:rPr lang="es-MX" dirty="0" err="1">
                <a:latin typeface="TimesNewRomanPSMT"/>
              </a:rPr>
              <a:t>C</a:t>
            </a:r>
            <a:r>
              <a:rPr lang="es-MX" sz="800" dirty="0" err="1">
                <a:latin typeface="TimesNewRomanPSMT"/>
              </a:rPr>
              <a:t>k</a:t>
            </a:r>
            <a:r>
              <a:rPr lang="es-MX" dirty="0">
                <a:latin typeface="TimesNewRomanPSMT"/>
              </a:rPr>
              <a:t>))</a:t>
            </a:r>
          </a:p>
        </p:txBody>
      </p:sp>
      <p:pic>
        <p:nvPicPr>
          <p:cNvPr id="28" name="Imagen 27">
            <a:extLst>
              <a:ext uri="{FF2B5EF4-FFF2-40B4-BE49-F238E27FC236}">
                <a16:creationId xmlns:a16="http://schemas.microsoft.com/office/drawing/2014/main" id="{167ECB69-EC86-4AE8-B9FC-31D662DF3BDE}"/>
              </a:ext>
            </a:extLst>
          </p:cNvPr>
          <p:cNvPicPr>
            <a:picLocks noChangeAspect="1"/>
          </p:cNvPicPr>
          <p:nvPr/>
        </p:nvPicPr>
        <p:blipFill>
          <a:blip r:embed="rId5"/>
          <a:stretch>
            <a:fillRect/>
          </a:stretch>
        </p:blipFill>
        <p:spPr>
          <a:xfrm>
            <a:off x="6177759" y="5204818"/>
            <a:ext cx="5814410" cy="706889"/>
          </a:xfrm>
          <a:prstGeom prst="rect">
            <a:avLst/>
          </a:prstGeom>
        </p:spPr>
      </p:pic>
      <p:sp>
        <p:nvSpPr>
          <p:cNvPr id="29" name="Rectángulo 28">
            <a:extLst>
              <a:ext uri="{FF2B5EF4-FFF2-40B4-BE49-F238E27FC236}">
                <a16:creationId xmlns:a16="http://schemas.microsoft.com/office/drawing/2014/main" id="{D62831D8-21BC-49F5-A6B0-454B5A9638DB}"/>
              </a:ext>
            </a:extLst>
          </p:cNvPr>
          <p:cNvSpPr/>
          <p:nvPr/>
        </p:nvSpPr>
        <p:spPr>
          <a:xfrm>
            <a:off x="5903582" y="5204818"/>
            <a:ext cx="6223315" cy="70688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0" name="Rectángulo 29">
            <a:extLst>
              <a:ext uri="{FF2B5EF4-FFF2-40B4-BE49-F238E27FC236}">
                <a16:creationId xmlns:a16="http://schemas.microsoft.com/office/drawing/2014/main" id="{434F7646-79D4-4923-9114-44482D0938BA}"/>
              </a:ext>
            </a:extLst>
          </p:cNvPr>
          <p:cNvSpPr/>
          <p:nvPr/>
        </p:nvSpPr>
        <p:spPr>
          <a:xfrm>
            <a:off x="6769852" y="1745673"/>
            <a:ext cx="4440639" cy="57155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41028682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D691B4D-DDE4-4829-834B-EB2B039C631F}"/>
              </a:ext>
            </a:extLst>
          </p:cNvPr>
          <p:cNvSpPr txBox="1"/>
          <p:nvPr/>
        </p:nvSpPr>
        <p:spPr>
          <a:xfrm>
            <a:off x="2290439" y="115410"/>
            <a:ext cx="5260094" cy="584775"/>
          </a:xfrm>
          <a:prstGeom prst="rect">
            <a:avLst/>
          </a:prstGeom>
          <a:noFill/>
        </p:spPr>
        <p:txBody>
          <a:bodyPr wrap="none" rtlCol="0">
            <a:spAutoFit/>
          </a:bodyPr>
          <a:lstStyle/>
          <a:p>
            <a:r>
              <a:rPr lang="es-MX" sz="3200" dirty="0"/>
              <a:t>Maquinas de soporte vectorial</a:t>
            </a:r>
          </a:p>
        </p:txBody>
      </p:sp>
      <p:pic>
        <p:nvPicPr>
          <p:cNvPr id="2050" name="Picture 2" descr="Resultado de imagen de maquinas de soporte vectorial">
            <a:extLst>
              <a:ext uri="{FF2B5EF4-FFF2-40B4-BE49-F238E27FC236}">
                <a16:creationId xmlns:a16="http://schemas.microsoft.com/office/drawing/2014/main" id="{3652AED3-042D-4D6E-8F1E-FB5BA692BC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522" y="2385223"/>
            <a:ext cx="5426475" cy="2112319"/>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D0B8638A-74C0-4BF6-88DF-72A7CFB66A8C}"/>
              </a:ext>
            </a:extLst>
          </p:cNvPr>
          <p:cNvSpPr txBox="1"/>
          <p:nvPr/>
        </p:nvSpPr>
        <p:spPr>
          <a:xfrm>
            <a:off x="1115625" y="921656"/>
            <a:ext cx="9960746" cy="923330"/>
          </a:xfrm>
          <a:prstGeom prst="rect">
            <a:avLst/>
          </a:prstGeom>
          <a:noFill/>
        </p:spPr>
        <p:txBody>
          <a:bodyPr wrap="square" rtlCol="0">
            <a:spAutoFit/>
          </a:bodyPr>
          <a:lstStyle/>
          <a:p>
            <a:pPr algn="ctr"/>
            <a:r>
              <a:rPr lang="es-MX" dirty="0"/>
              <a:t>Se construye un hiperplano óptimo de modo de que el margen de separación entre las dos clases en los datos se amplíe al máximo. Los vectores de soporte hacen referencia a las observaciones de entrenamiento que se utilizan para la ubicación de la superficie de decisión (hiperplano)</a:t>
            </a:r>
          </a:p>
        </p:txBody>
      </p:sp>
      <p:sp>
        <p:nvSpPr>
          <p:cNvPr id="6" name="CuadroTexto 5">
            <a:extLst>
              <a:ext uri="{FF2B5EF4-FFF2-40B4-BE49-F238E27FC236}">
                <a16:creationId xmlns:a16="http://schemas.microsoft.com/office/drawing/2014/main" id="{B14CEB72-40F6-4537-96B7-00141D8A8B23}"/>
              </a:ext>
            </a:extLst>
          </p:cNvPr>
          <p:cNvSpPr txBox="1"/>
          <p:nvPr/>
        </p:nvSpPr>
        <p:spPr>
          <a:xfrm>
            <a:off x="554029" y="4889965"/>
            <a:ext cx="5657462" cy="923330"/>
          </a:xfrm>
          <a:prstGeom prst="rect">
            <a:avLst/>
          </a:prstGeom>
          <a:noFill/>
        </p:spPr>
        <p:txBody>
          <a:bodyPr wrap="square" rtlCol="0">
            <a:spAutoFit/>
          </a:bodyPr>
          <a:lstStyle/>
          <a:p>
            <a:pPr algn="ctr"/>
            <a:r>
              <a:rPr lang="es-MX" dirty="0"/>
              <a:t>Los vectores de soporte son los datos que están más cercanos al hiperplano y son los más difíciles de clasificar. </a:t>
            </a:r>
          </a:p>
          <a:p>
            <a:pPr algn="ctr"/>
            <a:r>
              <a:rPr lang="es-MX" dirty="0"/>
              <a:t>Son la base para la elección del correcto hiperplano</a:t>
            </a:r>
          </a:p>
        </p:txBody>
      </p:sp>
      <p:sp>
        <p:nvSpPr>
          <p:cNvPr id="7" name="CuadroTexto 6">
            <a:extLst>
              <a:ext uri="{FF2B5EF4-FFF2-40B4-BE49-F238E27FC236}">
                <a16:creationId xmlns:a16="http://schemas.microsoft.com/office/drawing/2014/main" id="{53047D86-2CE0-476F-AE3E-6687EA58EB60}"/>
              </a:ext>
            </a:extLst>
          </p:cNvPr>
          <p:cNvSpPr txBox="1"/>
          <p:nvPr/>
        </p:nvSpPr>
        <p:spPr>
          <a:xfrm>
            <a:off x="6861701" y="2385223"/>
            <a:ext cx="4572000" cy="923330"/>
          </a:xfrm>
          <a:prstGeom prst="rect">
            <a:avLst/>
          </a:prstGeom>
          <a:noFill/>
        </p:spPr>
        <p:txBody>
          <a:bodyPr wrap="square" rtlCol="0">
            <a:spAutoFit/>
          </a:bodyPr>
          <a:lstStyle/>
          <a:p>
            <a:pPr algn="ctr"/>
            <a:r>
              <a:rPr lang="es-MX" dirty="0"/>
              <a:t>Si la relación entre variables no es lineal se pueden utilizar diferentes </a:t>
            </a:r>
            <a:r>
              <a:rPr lang="es-MX" i="1" dirty="0" err="1"/>
              <a:t>Kernels</a:t>
            </a:r>
            <a:r>
              <a:rPr lang="es-MX" dirty="0"/>
              <a:t> para la solución del problema</a:t>
            </a:r>
          </a:p>
        </p:txBody>
      </p:sp>
      <p:pic>
        <p:nvPicPr>
          <p:cNvPr id="8" name="Picture 6" descr="Resultado de imagen para support vector machine kernel">
            <a:extLst>
              <a:ext uri="{FF2B5EF4-FFF2-40B4-BE49-F238E27FC236}">
                <a16:creationId xmlns:a16="http://schemas.microsoft.com/office/drawing/2014/main" id="{0ADC1585-F210-4FA8-897E-5C135A5028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65692" y="3700977"/>
            <a:ext cx="4672279" cy="2112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6566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52481534-BC21-4675-BD6D-35BC5F1840A4}"/>
              </a:ext>
            </a:extLst>
          </p:cNvPr>
          <p:cNvSpPr txBox="1"/>
          <p:nvPr/>
        </p:nvSpPr>
        <p:spPr>
          <a:xfrm>
            <a:off x="786795" y="142760"/>
            <a:ext cx="11508777" cy="923330"/>
          </a:xfrm>
          <a:prstGeom prst="rect">
            <a:avLst/>
          </a:prstGeom>
          <a:noFill/>
        </p:spPr>
        <p:txBody>
          <a:bodyPr wrap="square" rtlCol="0">
            <a:spAutoFit/>
          </a:bodyPr>
          <a:lstStyle/>
          <a:p>
            <a:r>
              <a:rPr lang="es-MX" b="1" dirty="0"/>
              <a:t>Entrenamiento</a:t>
            </a:r>
          </a:p>
          <a:p>
            <a:pPr marL="342900" indent="-342900">
              <a:buAutoNum type="arabicPeriod"/>
            </a:pPr>
            <a:r>
              <a:rPr lang="es-MX" dirty="0"/>
              <a:t>Transformar los datos en un espacio multi dimensional (</a:t>
            </a:r>
            <a:r>
              <a:rPr lang="es-MX" b="1" i="1" dirty="0" err="1"/>
              <a:t>kernel</a:t>
            </a:r>
            <a:r>
              <a:rPr lang="es-MX" dirty="0"/>
              <a:t>) de características en que sean separables linealmente.</a:t>
            </a:r>
          </a:p>
          <a:p>
            <a:pPr marL="342900" indent="-342900">
              <a:buAutoNum type="arabicPeriod"/>
            </a:pPr>
            <a:r>
              <a:rPr lang="es-MX" dirty="0"/>
              <a:t>Resolver un problema de optimización cuadrática que se ajuste a un hiperplano óptimo, </a:t>
            </a:r>
            <a:r>
              <a:rPr lang="es-MX" b="1" dirty="0"/>
              <a:t>Lagrange</a:t>
            </a:r>
            <a:r>
              <a:rPr lang="es-MX" dirty="0"/>
              <a:t> o </a:t>
            </a:r>
            <a:r>
              <a:rPr lang="es-MX" b="1" dirty="0"/>
              <a:t>SDG</a:t>
            </a:r>
            <a:r>
              <a:rPr lang="es-MX" dirty="0"/>
              <a:t>.</a:t>
            </a:r>
          </a:p>
        </p:txBody>
      </p:sp>
      <p:pic>
        <p:nvPicPr>
          <p:cNvPr id="3" name="Imagen 2">
            <a:extLst>
              <a:ext uri="{FF2B5EF4-FFF2-40B4-BE49-F238E27FC236}">
                <a16:creationId xmlns:a16="http://schemas.microsoft.com/office/drawing/2014/main" id="{616C4FEC-AECB-4299-A38B-7055FDF389D0}"/>
              </a:ext>
            </a:extLst>
          </p:cNvPr>
          <p:cNvPicPr>
            <a:picLocks noChangeAspect="1"/>
          </p:cNvPicPr>
          <p:nvPr/>
        </p:nvPicPr>
        <p:blipFill rotWithShape="1">
          <a:blip r:embed="rId2"/>
          <a:srcRect r="81231"/>
          <a:stretch/>
        </p:blipFill>
        <p:spPr>
          <a:xfrm>
            <a:off x="2132446" y="1659731"/>
            <a:ext cx="1385879" cy="1938154"/>
          </a:xfrm>
          <a:prstGeom prst="rect">
            <a:avLst/>
          </a:prstGeom>
        </p:spPr>
      </p:pic>
      <p:pic>
        <p:nvPicPr>
          <p:cNvPr id="4" name="Imagen 3">
            <a:extLst>
              <a:ext uri="{FF2B5EF4-FFF2-40B4-BE49-F238E27FC236}">
                <a16:creationId xmlns:a16="http://schemas.microsoft.com/office/drawing/2014/main" id="{33C2548B-7022-45A8-978A-C889B3D5B8FE}"/>
              </a:ext>
            </a:extLst>
          </p:cNvPr>
          <p:cNvPicPr>
            <a:picLocks noChangeAspect="1"/>
          </p:cNvPicPr>
          <p:nvPr/>
        </p:nvPicPr>
        <p:blipFill rotWithShape="1">
          <a:blip r:embed="rId3"/>
          <a:srcRect b="54963"/>
          <a:stretch/>
        </p:blipFill>
        <p:spPr>
          <a:xfrm>
            <a:off x="4005389" y="1958742"/>
            <a:ext cx="2150953" cy="1133374"/>
          </a:xfrm>
          <a:prstGeom prst="rect">
            <a:avLst/>
          </a:prstGeom>
        </p:spPr>
      </p:pic>
      <p:pic>
        <p:nvPicPr>
          <p:cNvPr id="3074" name="Picture 2">
            <a:extLst>
              <a:ext uri="{FF2B5EF4-FFF2-40B4-BE49-F238E27FC236}">
                <a16:creationId xmlns:a16="http://schemas.microsoft.com/office/drawing/2014/main" id="{7EF89096-A9E6-4361-8FAD-416B55B64CB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36744"/>
          <a:stretch/>
        </p:blipFill>
        <p:spPr bwMode="auto">
          <a:xfrm>
            <a:off x="8556415" y="1957568"/>
            <a:ext cx="1740607" cy="985398"/>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0AAB9BD1-5224-4A6D-80A7-5A3836CB3CF0}"/>
              </a:ext>
            </a:extLst>
          </p:cNvPr>
          <p:cNvSpPr txBox="1"/>
          <p:nvPr/>
        </p:nvSpPr>
        <p:spPr>
          <a:xfrm>
            <a:off x="1130189" y="6442053"/>
            <a:ext cx="11061811" cy="338554"/>
          </a:xfrm>
          <a:prstGeom prst="rect">
            <a:avLst/>
          </a:prstGeom>
          <a:noFill/>
        </p:spPr>
        <p:txBody>
          <a:bodyPr wrap="none" rtlCol="0">
            <a:spAutoFit/>
          </a:bodyPr>
          <a:lstStyle/>
          <a:p>
            <a:r>
              <a:rPr lang="es-MX" sz="1600" dirty="0">
                <a:solidFill>
                  <a:srgbClr val="FF0000"/>
                </a:solidFill>
              </a:rPr>
              <a:t>Regularización: Proceso de añadir información para solucionar un problemas con más de una solución o para prevenir </a:t>
            </a:r>
            <a:r>
              <a:rPr lang="es-MX" sz="1600" i="1" dirty="0" err="1">
                <a:solidFill>
                  <a:srgbClr val="FF0000"/>
                </a:solidFill>
              </a:rPr>
              <a:t>overfitting</a:t>
            </a:r>
            <a:r>
              <a:rPr lang="es-MX" sz="1600" i="1" dirty="0">
                <a:solidFill>
                  <a:srgbClr val="FF0000"/>
                </a:solidFill>
              </a:rPr>
              <a:t>.   </a:t>
            </a:r>
          </a:p>
        </p:txBody>
      </p:sp>
      <p:sp>
        <p:nvSpPr>
          <p:cNvPr id="6" name="CuadroTexto 5">
            <a:extLst>
              <a:ext uri="{FF2B5EF4-FFF2-40B4-BE49-F238E27FC236}">
                <a16:creationId xmlns:a16="http://schemas.microsoft.com/office/drawing/2014/main" id="{DBCC6BEB-E6B9-4125-A681-D7863A99DC8E}"/>
              </a:ext>
            </a:extLst>
          </p:cNvPr>
          <p:cNvSpPr txBox="1"/>
          <p:nvPr/>
        </p:nvSpPr>
        <p:spPr>
          <a:xfrm>
            <a:off x="884450" y="3796198"/>
            <a:ext cx="3416905" cy="646331"/>
          </a:xfrm>
          <a:prstGeom prst="rect">
            <a:avLst/>
          </a:prstGeom>
          <a:noFill/>
        </p:spPr>
        <p:txBody>
          <a:bodyPr wrap="square" rtlCol="0">
            <a:spAutoFit/>
          </a:bodyPr>
          <a:lstStyle/>
          <a:p>
            <a:r>
              <a:rPr lang="es-MX" b="1" dirty="0"/>
              <a:t>Parámetro de Regularización (c): </a:t>
            </a:r>
            <a:r>
              <a:rPr lang="es-MX" dirty="0"/>
              <a:t>Tolerancia al error.   </a:t>
            </a:r>
          </a:p>
        </p:txBody>
      </p:sp>
      <p:pic>
        <p:nvPicPr>
          <p:cNvPr id="3076" name="Picture 4">
            <a:extLst>
              <a:ext uri="{FF2B5EF4-FFF2-40B4-BE49-F238E27FC236}">
                <a16:creationId xmlns:a16="http://schemas.microsoft.com/office/drawing/2014/main" id="{888F668F-26AB-46E6-BBA9-928B572E30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33482"/>
          <a:stretch/>
        </p:blipFill>
        <p:spPr bwMode="auto">
          <a:xfrm>
            <a:off x="1510923" y="4983483"/>
            <a:ext cx="2046047" cy="1025313"/>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6">
            <a:extLst>
              <a:ext uri="{FF2B5EF4-FFF2-40B4-BE49-F238E27FC236}">
                <a16:creationId xmlns:a16="http://schemas.microsoft.com/office/drawing/2014/main" id="{321A86D7-F512-4778-9893-DCCFF37E2CE4}"/>
              </a:ext>
            </a:extLst>
          </p:cNvPr>
          <p:cNvSpPr txBox="1"/>
          <p:nvPr/>
        </p:nvSpPr>
        <p:spPr>
          <a:xfrm>
            <a:off x="4684561" y="3803222"/>
            <a:ext cx="3416906" cy="646331"/>
          </a:xfrm>
          <a:prstGeom prst="rect">
            <a:avLst/>
          </a:prstGeom>
          <a:noFill/>
        </p:spPr>
        <p:txBody>
          <a:bodyPr wrap="square" rtlCol="0">
            <a:spAutoFit/>
          </a:bodyPr>
          <a:lstStyle/>
          <a:p>
            <a:pPr algn="just"/>
            <a:r>
              <a:rPr lang="es-MX" b="1" dirty="0"/>
              <a:t>Gamma: </a:t>
            </a:r>
            <a:r>
              <a:rPr lang="es-MX" dirty="0"/>
              <a:t>la influencia de cada ejemplo de acuerdo a su distancia</a:t>
            </a:r>
          </a:p>
        </p:txBody>
      </p:sp>
      <p:pic>
        <p:nvPicPr>
          <p:cNvPr id="8" name="Imagen 7">
            <a:extLst>
              <a:ext uri="{FF2B5EF4-FFF2-40B4-BE49-F238E27FC236}">
                <a16:creationId xmlns:a16="http://schemas.microsoft.com/office/drawing/2014/main" id="{E6D62072-E9F0-4EC0-834C-45A949C9460E}"/>
              </a:ext>
            </a:extLst>
          </p:cNvPr>
          <p:cNvPicPr>
            <a:picLocks noChangeAspect="1"/>
          </p:cNvPicPr>
          <p:nvPr/>
        </p:nvPicPr>
        <p:blipFill>
          <a:blip r:embed="rId6"/>
          <a:stretch>
            <a:fillRect/>
          </a:stretch>
        </p:blipFill>
        <p:spPr>
          <a:xfrm>
            <a:off x="5053974" y="5152787"/>
            <a:ext cx="2577019" cy="1025314"/>
          </a:xfrm>
          <a:prstGeom prst="rect">
            <a:avLst/>
          </a:prstGeom>
        </p:spPr>
      </p:pic>
      <p:pic>
        <p:nvPicPr>
          <p:cNvPr id="11" name="Imagen 10">
            <a:extLst>
              <a:ext uri="{FF2B5EF4-FFF2-40B4-BE49-F238E27FC236}">
                <a16:creationId xmlns:a16="http://schemas.microsoft.com/office/drawing/2014/main" id="{3F4BE6EB-CE10-4F72-835F-40BF55C4141E}"/>
              </a:ext>
            </a:extLst>
          </p:cNvPr>
          <p:cNvPicPr>
            <a:picLocks noChangeAspect="1"/>
          </p:cNvPicPr>
          <p:nvPr/>
        </p:nvPicPr>
        <p:blipFill rotWithShape="1">
          <a:blip r:embed="rId3"/>
          <a:srcRect t="53835"/>
          <a:stretch/>
        </p:blipFill>
        <p:spPr>
          <a:xfrm>
            <a:off x="6242960" y="1959755"/>
            <a:ext cx="2150953" cy="1161769"/>
          </a:xfrm>
          <a:prstGeom prst="rect">
            <a:avLst/>
          </a:prstGeom>
        </p:spPr>
      </p:pic>
      <p:sp>
        <p:nvSpPr>
          <p:cNvPr id="9" name="CuadroTexto 8">
            <a:extLst>
              <a:ext uri="{FF2B5EF4-FFF2-40B4-BE49-F238E27FC236}">
                <a16:creationId xmlns:a16="http://schemas.microsoft.com/office/drawing/2014/main" id="{6C165CC1-587C-40C2-A313-EA279843813D}"/>
              </a:ext>
            </a:extLst>
          </p:cNvPr>
          <p:cNvSpPr txBox="1"/>
          <p:nvPr/>
        </p:nvSpPr>
        <p:spPr>
          <a:xfrm>
            <a:off x="8501296" y="3796198"/>
            <a:ext cx="3261617" cy="923330"/>
          </a:xfrm>
          <a:prstGeom prst="rect">
            <a:avLst/>
          </a:prstGeom>
          <a:noFill/>
        </p:spPr>
        <p:txBody>
          <a:bodyPr wrap="square" rtlCol="0">
            <a:spAutoFit/>
          </a:bodyPr>
          <a:lstStyle/>
          <a:p>
            <a:pPr algn="just"/>
            <a:r>
              <a:rPr lang="es-MX" b="1" dirty="0"/>
              <a:t>Margen: </a:t>
            </a:r>
            <a:r>
              <a:rPr lang="es-MX" dirty="0"/>
              <a:t>la separación entre los puntos más cercanos al hiperplano de cada clase</a:t>
            </a:r>
          </a:p>
        </p:txBody>
      </p:sp>
      <p:pic>
        <p:nvPicPr>
          <p:cNvPr id="10" name="Imagen 9">
            <a:extLst>
              <a:ext uri="{FF2B5EF4-FFF2-40B4-BE49-F238E27FC236}">
                <a16:creationId xmlns:a16="http://schemas.microsoft.com/office/drawing/2014/main" id="{9CC054AA-5E67-4A17-9062-03AC00782819}"/>
              </a:ext>
            </a:extLst>
          </p:cNvPr>
          <p:cNvPicPr>
            <a:picLocks noChangeAspect="1"/>
          </p:cNvPicPr>
          <p:nvPr/>
        </p:nvPicPr>
        <p:blipFill>
          <a:blip r:embed="rId7"/>
          <a:stretch>
            <a:fillRect/>
          </a:stretch>
        </p:blipFill>
        <p:spPr>
          <a:xfrm>
            <a:off x="8992803" y="5152786"/>
            <a:ext cx="2386702" cy="856009"/>
          </a:xfrm>
          <a:prstGeom prst="rect">
            <a:avLst/>
          </a:prstGeom>
        </p:spPr>
      </p:pic>
      <p:sp>
        <p:nvSpPr>
          <p:cNvPr id="12" name="CuadroTexto 11">
            <a:extLst>
              <a:ext uri="{FF2B5EF4-FFF2-40B4-BE49-F238E27FC236}">
                <a16:creationId xmlns:a16="http://schemas.microsoft.com/office/drawing/2014/main" id="{CB77CD0C-D91C-460E-A169-2244C5BC0B98}"/>
              </a:ext>
            </a:extLst>
          </p:cNvPr>
          <p:cNvSpPr txBox="1"/>
          <p:nvPr/>
        </p:nvSpPr>
        <p:spPr>
          <a:xfrm>
            <a:off x="2041938" y="1139632"/>
            <a:ext cx="8402044" cy="338554"/>
          </a:xfrm>
          <a:prstGeom prst="rect">
            <a:avLst/>
          </a:prstGeom>
          <a:noFill/>
        </p:spPr>
        <p:txBody>
          <a:bodyPr wrap="none" rtlCol="0">
            <a:spAutoFit/>
          </a:bodyPr>
          <a:lstStyle/>
          <a:p>
            <a:r>
              <a:rPr lang="es-MX" sz="1600" dirty="0">
                <a:solidFill>
                  <a:srgbClr val="FF0000"/>
                </a:solidFill>
              </a:rPr>
              <a:t>El método de Lagrange transforma el problema de maximización en una problema de minimización</a:t>
            </a:r>
          </a:p>
        </p:txBody>
      </p:sp>
    </p:spTree>
    <p:extLst>
      <p:ext uri="{BB962C8B-B14F-4D97-AF65-F5344CB8AC3E}">
        <p14:creationId xmlns:p14="http://schemas.microsoft.com/office/powerpoint/2010/main" val="2405073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5F72A0F-EC0C-487B-A526-35A81DBB292B}"/>
              </a:ext>
            </a:extLst>
          </p:cNvPr>
          <p:cNvSpPr txBox="1"/>
          <p:nvPr/>
        </p:nvSpPr>
        <p:spPr>
          <a:xfrm>
            <a:off x="361995" y="883329"/>
            <a:ext cx="11344245" cy="923330"/>
          </a:xfrm>
          <a:prstGeom prst="rect">
            <a:avLst/>
          </a:prstGeom>
          <a:noFill/>
        </p:spPr>
        <p:txBody>
          <a:bodyPr wrap="square" rtlCol="0">
            <a:spAutoFit/>
          </a:bodyPr>
          <a:lstStyle/>
          <a:p>
            <a:pPr algn="just"/>
            <a:r>
              <a:rPr lang="es-MX" dirty="0"/>
              <a:t>Son una especie de grafo con nodos organizados de manera jerárquica. En este tipo de árboles los nodos son un conjunto de pruebas sencillas que se utilizan sobre los datos, cada rama representa un resultado de la prueba y cada </a:t>
            </a:r>
            <a:r>
              <a:rPr lang="es-MX" dirty="0" err="1"/>
              <a:t>hoj</a:t>
            </a:r>
            <a:r>
              <a:rPr lang="es-MX" dirty="0"/>
              <a:t>                                                                                                                                                                                                                                                                                                                                                                                                                                                                                                                                                                                                                                                                                                                                                                                                                                                                                                                                                                                                                                                                                                                                                                                                                                                                                                                                                                                                                                                                                                                                                                                                                   a representa una etiqueta de clase.</a:t>
            </a:r>
          </a:p>
        </p:txBody>
      </p:sp>
      <p:pic>
        <p:nvPicPr>
          <p:cNvPr id="3" name="Picture 2">
            <a:extLst>
              <a:ext uri="{FF2B5EF4-FFF2-40B4-BE49-F238E27FC236}">
                <a16:creationId xmlns:a16="http://schemas.microsoft.com/office/drawing/2014/main" id="{7B51A9F8-3AB3-420D-B674-B1BCE131F9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2987" y="1973054"/>
            <a:ext cx="2782262" cy="2627692"/>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n 3">
            <a:extLst>
              <a:ext uri="{FF2B5EF4-FFF2-40B4-BE49-F238E27FC236}">
                <a16:creationId xmlns:a16="http://schemas.microsoft.com/office/drawing/2014/main" id="{9D92AC52-2EFC-4A53-8FB2-A2AF0C987C2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49466"/>
          <a:stretch/>
        </p:blipFill>
        <p:spPr>
          <a:xfrm>
            <a:off x="7654190" y="1973054"/>
            <a:ext cx="2906021" cy="2863357"/>
          </a:xfrm>
          <a:prstGeom prst="rect">
            <a:avLst/>
          </a:prstGeom>
        </p:spPr>
      </p:pic>
      <p:pic>
        <p:nvPicPr>
          <p:cNvPr id="5" name="Imagen 4">
            <a:extLst>
              <a:ext uri="{FF2B5EF4-FFF2-40B4-BE49-F238E27FC236}">
                <a16:creationId xmlns:a16="http://schemas.microsoft.com/office/drawing/2014/main" id="{2A3573C3-6569-467D-95C0-F58B28C5F2B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31783" y="1973054"/>
            <a:ext cx="2782263" cy="2683846"/>
          </a:xfrm>
          <a:prstGeom prst="rect">
            <a:avLst/>
          </a:prstGeom>
        </p:spPr>
      </p:pic>
      <p:sp>
        <p:nvSpPr>
          <p:cNvPr id="6" name="CuadroTexto 5">
            <a:extLst>
              <a:ext uri="{FF2B5EF4-FFF2-40B4-BE49-F238E27FC236}">
                <a16:creationId xmlns:a16="http://schemas.microsoft.com/office/drawing/2014/main" id="{C242FEFE-13FE-446D-ADDE-EEED8D78E655}"/>
              </a:ext>
            </a:extLst>
          </p:cNvPr>
          <p:cNvSpPr txBox="1"/>
          <p:nvPr/>
        </p:nvSpPr>
        <p:spPr>
          <a:xfrm>
            <a:off x="1631786" y="5001865"/>
            <a:ext cx="8928428" cy="1477328"/>
          </a:xfrm>
          <a:prstGeom prst="rect">
            <a:avLst/>
          </a:prstGeom>
          <a:noFill/>
        </p:spPr>
        <p:txBody>
          <a:bodyPr wrap="square" rtlCol="0">
            <a:spAutoFit/>
          </a:bodyPr>
          <a:lstStyle/>
          <a:p>
            <a:pPr algn="ctr"/>
            <a:r>
              <a:rPr lang="es-MX" dirty="0"/>
              <a:t>Auto explicativos ya que representación gráfica facilita su interpretación. </a:t>
            </a:r>
          </a:p>
          <a:p>
            <a:pPr algn="ctr"/>
            <a:r>
              <a:rPr lang="es-MX" dirty="0"/>
              <a:t>Buenos para la estimación de relaciones no lineales y para la exploración de datos.</a:t>
            </a:r>
          </a:p>
          <a:p>
            <a:pPr algn="ctr"/>
            <a:r>
              <a:rPr lang="es-MX" dirty="0"/>
              <a:t>Proporciona información importante para la selección de características.</a:t>
            </a:r>
          </a:p>
          <a:p>
            <a:pPr algn="ctr"/>
            <a:r>
              <a:rPr lang="es-MX" dirty="0"/>
              <a:t>Poca influencia de </a:t>
            </a:r>
            <a:r>
              <a:rPr lang="es-MX" dirty="0" err="1"/>
              <a:t>outliers</a:t>
            </a:r>
            <a:r>
              <a:rPr lang="es-MX" dirty="0"/>
              <a:t> (menos preprocesamiento en los datos)</a:t>
            </a:r>
          </a:p>
          <a:p>
            <a:pPr algn="ctr"/>
            <a:r>
              <a:rPr lang="es-MX" dirty="0">
                <a:solidFill>
                  <a:srgbClr val="FF0000"/>
                </a:solidFill>
              </a:rPr>
              <a:t>Estos métodos tienden a tener </a:t>
            </a:r>
            <a:r>
              <a:rPr lang="es-MX" i="1" dirty="0" err="1">
                <a:solidFill>
                  <a:srgbClr val="FF0000"/>
                </a:solidFill>
              </a:rPr>
              <a:t>overfitting</a:t>
            </a:r>
            <a:r>
              <a:rPr lang="es-MX" i="1" dirty="0">
                <a:solidFill>
                  <a:srgbClr val="FF0000"/>
                </a:solidFill>
              </a:rPr>
              <a:t> </a:t>
            </a:r>
            <a:r>
              <a:rPr lang="es-MX" dirty="0">
                <a:solidFill>
                  <a:srgbClr val="FF0000"/>
                </a:solidFill>
              </a:rPr>
              <a:t>pero se puede mitigar mediante </a:t>
            </a:r>
            <a:r>
              <a:rPr lang="es-MX" b="1" dirty="0">
                <a:solidFill>
                  <a:srgbClr val="FF0000"/>
                </a:solidFill>
              </a:rPr>
              <a:t>podado</a:t>
            </a:r>
          </a:p>
        </p:txBody>
      </p:sp>
      <p:sp>
        <p:nvSpPr>
          <p:cNvPr id="7" name="Rectángulo 6">
            <a:extLst>
              <a:ext uri="{FF2B5EF4-FFF2-40B4-BE49-F238E27FC236}">
                <a16:creationId xmlns:a16="http://schemas.microsoft.com/office/drawing/2014/main" id="{34F3E301-2183-4AFB-AFC6-ED28471C2DCF}"/>
              </a:ext>
            </a:extLst>
          </p:cNvPr>
          <p:cNvSpPr/>
          <p:nvPr/>
        </p:nvSpPr>
        <p:spPr>
          <a:xfrm>
            <a:off x="2386823" y="177408"/>
            <a:ext cx="2675732" cy="461665"/>
          </a:xfrm>
          <a:prstGeom prst="rect">
            <a:avLst/>
          </a:prstGeom>
        </p:spPr>
        <p:txBody>
          <a:bodyPr wrap="none">
            <a:spAutoFit/>
          </a:bodyPr>
          <a:lstStyle/>
          <a:p>
            <a:r>
              <a:rPr lang="es-MX" sz="2400" b="1" dirty="0"/>
              <a:t>Árboles de decisión</a:t>
            </a:r>
            <a:endParaRPr lang="es-MX" sz="2400" dirty="0"/>
          </a:p>
        </p:txBody>
      </p:sp>
    </p:spTree>
    <p:extLst>
      <p:ext uri="{BB962C8B-B14F-4D97-AF65-F5344CB8AC3E}">
        <p14:creationId xmlns:p14="http://schemas.microsoft.com/office/powerpoint/2010/main" val="2819778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D10A9EC8-08D9-4908-A1C3-8E75102505EA}"/>
              </a:ext>
            </a:extLst>
          </p:cNvPr>
          <p:cNvSpPr txBox="1"/>
          <p:nvPr/>
        </p:nvSpPr>
        <p:spPr>
          <a:xfrm>
            <a:off x="631164" y="815350"/>
            <a:ext cx="10929667" cy="2031325"/>
          </a:xfrm>
          <a:prstGeom prst="rect">
            <a:avLst/>
          </a:prstGeom>
          <a:noFill/>
        </p:spPr>
        <p:txBody>
          <a:bodyPr wrap="square" rtlCol="0">
            <a:spAutoFit/>
          </a:bodyPr>
          <a:lstStyle/>
          <a:p>
            <a:pPr algn="just"/>
            <a:r>
              <a:rPr lang="es-MX" dirty="0"/>
              <a:t>Los arboles de decisión separan los datos de entrenamiento en cada nodo en dos o más conjuntos. Se debe de identificar la característica más significativa y el valor de umbral que separa la información en conjuntos lo más homogéneos posibles.</a:t>
            </a:r>
          </a:p>
          <a:p>
            <a:pPr algn="just"/>
            <a:endParaRPr lang="es-MX" dirty="0"/>
          </a:p>
          <a:p>
            <a:pPr marL="342900" indent="-342900" algn="just">
              <a:buAutoNum type="arabicPeriod"/>
            </a:pPr>
            <a:r>
              <a:rPr lang="es-MX" dirty="0"/>
              <a:t>Calcular con la medida de ganancia de información para el data set (</a:t>
            </a:r>
            <a:r>
              <a:rPr lang="es-MX" b="1" dirty="0"/>
              <a:t>Entropía</a:t>
            </a:r>
            <a:r>
              <a:rPr lang="es-MX" dirty="0"/>
              <a:t>)</a:t>
            </a:r>
          </a:p>
          <a:p>
            <a:pPr marL="342900" indent="-342900" algn="just">
              <a:buAutoNum type="arabicPeriod"/>
            </a:pPr>
            <a:r>
              <a:rPr lang="es-MX" dirty="0"/>
              <a:t>Para cada variable encontrar su entropía</a:t>
            </a:r>
          </a:p>
          <a:p>
            <a:pPr marL="342900" indent="-342900" algn="just">
              <a:buAutoNum type="arabicPeriod"/>
            </a:pPr>
            <a:r>
              <a:rPr lang="es-MX" dirty="0"/>
              <a:t>Repetir el paso 1 y 2 en cada subconjunto hasta encontrar nodos hoja en todas las ramas del árbol.</a:t>
            </a:r>
          </a:p>
        </p:txBody>
      </p:sp>
      <p:pic>
        <p:nvPicPr>
          <p:cNvPr id="1026" name="Picture 2" descr="Arboles de decision y Random Forest">
            <a:extLst>
              <a:ext uri="{FF2B5EF4-FFF2-40B4-BE49-F238E27FC236}">
                <a16:creationId xmlns:a16="http://schemas.microsoft.com/office/drawing/2014/main" id="{CAFE586B-EAD3-4FB0-AF21-1E00B22587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1943" y="3065837"/>
            <a:ext cx="8888108" cy="36868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78698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DA3E9C9A-63DF-4160-95EA-6CC1B15C6A7C}"/>
              </a:ext>
            </a:extLst>
          </p:cNvPr>
          <p:cNvSpPr/>
          <p:nvPr/>
        </p:nvSpPr>
        <p:spPr>
          <a:xfrm>
            <a:off x="511934" y="601869"/>
            <a:ext cx="3852061" cy="1754326"/>
          </a:xfrm>
          <a:prstGeom prst="rect">
            <a:avLst/>
          </a:prstGeom>
        </p:spPr>
        <p:txBody>
          <a:bodyPr wrap="square">
            <a:spAutoFit/>
          </a:bodyPr>
          <a:lstStyle/>
          <a:p>
            <a:pPr algn="just"/>
            <a:r>
              <a:rPr lang="es-MX" b="1" dirty="0"/>
              <a:t>Ganancia de información:</a:t>
            </a:r>
            <a:r>
              <a:rPr lang="es-MX" dirty="0"/>
              <a:t> Basada en la entropía (medida de homogeneidad). Se calcula la entropía de la variable de salida y se resta la entropía de los subconjuntos divididos.</a:t>
            </a:r>
            <a:endParaRPr lang="es-MX" b="1" dirty="0"/>
          </a:p>
          <a:p>
            <a:endParaRPr lang="es-MX" b="1" dirty="0"/>
          </a:p>
        </p:txBody>
      </p:sp>
      <mc:AlternateContent xmlns:mc="http://schemas.openxmlformats.org/markup-compatibility/2006" xmlns:a14="http://schemas.microsoft.com/office/drawing/2010/main">
        <mc:Choice Requires="a14">
          <p:sp>
            <p:nvSpPr>
              <p:cNvPr id="3" name="CuadroTexto 2">
                <a:extLst>
                  <a:ext uri="{FF2B5EF4-FFF2-40B4-BE49-F238E27FC236}">
                    <a16:creationId xmlns:a16="http://schemas.microsoft.com/office/drawing/2014/main" id="{BFDC4197-61D0-4C99-8B9A-0967F1E8A8AE}"/>
                  </a:ext>
                </a:extLst>
              </p:cNvPr>
              <p:cNvSpPr txBox="1"/>
              <p:nvPr/>
            </p:nvSpPr>
            <p:spPr>
              <a:xfrm>
                <a:off x="5491443" y="696289"/>
                <a:ext cx="3211777"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𝐸</m:t>
                      </m:r>
                      <m:r>
                        <a:rPr lang="es-MX" b="0" i="1" smtClean="0">
                          <a:latin typeface="Cambria Math" panose="02040503050406030204" pitchFamily="18" charset="0"/>
                        </a:rPr>
                        <m:t>(</m:t>
                      </m:r>
                      <m:r>
                        <a:rPr lang="es-MX" b="0" i="1" smtClean="0">
                          <a:latin typeface="Cambria Math" panose="02040503050406030204" pitchFamily="18" charset="0"/>
                        </a:rPr>
                        <m:t>𝑆</m:t>
                      </m:r>
                      <m:r>
                        <a:rPr lang="es-MX" b="0" i="1" smtClean="0">
                          <a:latin typeface="Cambria Math" panose="02040503050406030204" pitchFamily="18" charset="0"/>
                        </a:rPr>
                        <m:t>)=− </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𝑝</m:t>
                          </m:r>
                        </m:e>
                        <m:sub>
                          <m:r>
                            <a:rPr lang="es-MX" b="0" i="1" smtClean="0">
                              <a:latin typeface="Cambria Math" panose="02040503050406030204" pitchFamily="18" charset="0"/>
                            </a:rPr>
                            <m:t>1</m:t>
                          </m:r>
                        </m:sub>
                      </m:sSub>
                      <m:func>
                        <m:funcPr>
                          <m:ctrlPr>
                            <a:rPr lang="es-MX" b="0" i="1" smtClean="0">
                              <a:latin typeface="Cambria Math" panose="02040503050406030204" pitchFamily="18" charset="0"/>
                            </a:rPr>
                          </m:ctrlPr>
                        </m:funcPr>
                        <m:fName>
                          <m:sSub>
                            <m:sSubPr>
                              <m:ctrlPr>
                                <a:rPr lang="es-MX" b="0" i="1" smtClean="0">
                                  <a:latin typeface="Cambria Math" panose="02040503050406030204" pitchFamily="18" charset="0"/>
                                </a:rPr>
                              </m:ctrlPr>
                            </m:sSubPr>
                            <m:e>
                              <m:r>
                                <m:rPr>
                                  <m:sty m:val="p"/>
                                </m:rPr>
                                <a:rPr lang="es-MX" b="0" i="0" smtClean="0">
                                  <a:latin typeface="Cambria Math" panose="02040503050406030204" pitchFamily="18" charset="0"/>
                                </a:rPr>
                                <m:t>log</m:t>
                              </m:r>
                            </m:e>
                            <m:sub>
                              <m:r>
                                <a:rPr lang="es-MX" b="0" i="1" smtClean="0">
                                  <a:latin typeface="Cambria Math" panose="02040503050406030204" pitchFamily="18" charset="0"/>
                                </a:rPr>
                                <m:t>2</m:t>
                              </m:r>
                            </m:sub>
                          </m:sSub>
                        </m:fName>
                        <m:e>
                          <m:sSub>
                            <m:sSubPr>
                              <m:ctrlPr>
                                <a:rPr lang="es-MX" b="0" i="1" smtClean="0">
                                  <a:latin typeface="Cambria Math" panose="02040503050406030204" pitchFamily="18" charset="0"/>
                                </a:rPr>
                              </m:ctrlPr>
                            </m:sSubPr>
                            <m:e>
                              <m:r>
                                <a:rPr lang="es-MX" b="0" i="1" smtClean="0">
                                  <a:latin typeface="Cambria Math" panose="02040503050406030204" pitchFamily="18" charset="0"/>
                                </a:rPr>
                                <m:t>𝑝</m:t>
                              </m:r>
                            </m:e>
                            <m:sub>
                              <m:r>
                                <a:rPr lang="es-MX" b="0" i="1" smtClean="0">
                                  <a:latin typeface="Cambria Math" panose="02040503050406030204" pitchFamily="18" charset="0"/>
                                </a:rPr>
                                <m:t>1</m:t>
                              </m:r>
                            </m:sub>
                          </m:sSub>
                        </m:e>
                      </m:func>
                      <m:r>
                        <a:rPr lang="es-MX" b="0" i="1" smtClean="0">
                          <a:latin typeface="Cambria Math" panose="02040503050406030204" pitchFamily="18" charset="0"/>
                        </a:rPr>
                        <m:t>−</m:t>
                      </m:r>
                      <m:sSub>
                        <m:sSubPr>
                          <m:ctrlPr>
                            <a:rPr lang="es-MX" i="1">
                              <a:latin typeface="Cambria Math" panose="02040503050406030204" pitchFamily="18" charset="0"/>
                            </a:rPr>
                          </m:ctrlPr>
                        </m:sSubPr>
                        <m:e>
                          <m:r>
                            <a:rPr lang="es-MX" i="1">
                              <a:latin typeface="Cambria Math" panose="02040503050406030204" pitchFamily="18" charset="0"/>
                            </a:rPr>
                            <m:t>𝑝</m:t>
                          </m:r>
                        </m:e>
                        <m:sub>
                          <m:r>
                            <a:rPr lang="es-MX" b="0" i="1" smtClean="0">
                              <a:latin typeface="Cambria Math" panose="02040503050406030204" pitchFamily="18" charset="0"/>
                            </a:rPr>
                            <m:t>2</m:t>
                          </m:r>
                        </m:sub>
                      </m:sSub>
                      <m:func>
                        <m:funcPr>
                          <m:ctrlPr>
                            <a:rPr lang="es-MX" i="1">
                              <a:latin typeface="Cambria Math" panose="02040503050406030204" pitchFamily="18" charset="0"/>
                            </a:rPr>
                          </m:ctrlPr>
                        </m:funcPr>
                        <m:fName>
                          <m:sSub>
                            <m:sSubPr>
                              <m:ctrlPr>
                                <a:rPr lang="es-MX" i="1">
                                  <a:latin typeface="Cambria Math" panose="02040503050406030204" pitchFamily="18" charset="0"/>
                                </a:rPr>
                              </m:ctrlPr>
                            </m:sSubPr>
                            <m:e>
                              <m:r>
                                <m:rPr>
                                  <m:sty m:val="p"/>
                                </m:rPr>
                                <a:rPr lang="es-MX">
                                  <a:latin typeface="Cambria Math" panose="02040503050406030204" pitchFamily="18" charset="0"/>
                                </a:rPr>
                                <m:t>log</m:t>
                              </m:r>
                            </m:e>
                            <m:sub>
                              <m:r>
                                <a:rPr lang="es-MX" i="1">
                                  <a:latin typeface="Cambria Math" panose="02040503050406030204" pitchFamily="18" charset="0"/>
                                </a:rPr>
                                <m:t>2</m:t>
                              </m:r>
                            </m:sub>
                          </m:sSub>
                        </m:fName>
                        <m:e>
                          <m:sSub>
                            <m:sSubPr>
                              <m:ctrlPr>
                                <a:rPr lang="es-MX" i="1" smtClean="0">
                                  <a:latin typeface="Cambria Math" panose="02040503050406030204" pitchFamily="18" charset="0"/>
                                </a:rPr>
                              </m:ctrlPr>
                            </m:sSubPr>
                            <m:e>
                              <m:r>
                                <a:rPr lang="es-MX" b="0" i="1" smtClean="0">
                                  <a:latin typeface="Cambria Math" panose="02040503050406030204" pitchFamily="18" charset="0"/>
                                </a:rPr>
                                <m:t>𝑝</m:t>
                              </m:r>
                            </m:e>
                            <m:sub>
                              <m:r>
                                <a:rPr lang="es-MX" b="0" i="1" smtClean="0">
                                  <a:latin typeface="Cambria Math" panose="02040503050406030204" pitchFamily="18" charset="0"/>
                                </a:rPr>
                                <m:t>2</m:t>
                              </m:r>
                            </m:sub>
                          </m:sSub>
                        </m:e>
                      </m:func>
                    </m:oMath>
                  </m:oMathPara>
                </a14:m>
                <a:endParaRPr lang="es-MX" dirty="0"/>
              </a:p>
            </p:txBody>
          </p:sp>
        </mc:Choice>
        <mc:Fallback xmlns="">
          <p:sp>
            <p:nvSpPr>
              <p:cNvPr id="3" name="CuadroTexto 2">
                <a:extLst>
                  <a:ext uri="{FF2B5EF4-FFF2-40B4-BE49-F238E27FC236}">
                    <a16:creationId xmlns:a16="http://schemas.microsoft.com/office/drawing/2014/main" id="{BFDC4197-61D0-4C99-8B9A-0967F1E8A8AE}"/>
                  </a:ext>
                </a:extLst>
              </p:cNvPr>
              <p:cNvSpPr txBox="1">
                <a:spLocks noRot="1" noChangeAspect="1" noMove="1" noResize="1" noEditPoints="1" noAdjustHandles="1" noChangeArrowheads="1" noChangeShapeType="1" noTextEdit="1"/>
              </p:cNvSpPr>
              <p:nvPr/>
            </p:nvSpPr>
            <p:spPr>
              <a:xfrm>
                <a:off x="5491443" y="696289"/>
                <a:ext cx="3211777" cy="276999"/>
              </a:xfrm>
              <a:prstGeom prst="rect">
                <a:avLst/>
              </a:prstGeom>
              <a:blipFill>
                <a:blip r:embed="rId2"/>
                <a:stretch>
                  <a:fillRect l="-1328" t="-2174" r="-190" b="-32609"/>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4" name="CuadroTexto 3">
                <a:extLst>
                  <a:ext uri="{FF2B5EF4-FFF2-40B4-BE49-F238E27FC236}">
                    <a16:creationId xmlns:a16="http://schemas.microsoft.com/office/drawing/2014/main" id="{4E661D47-FE09-4311-B695-8790F5AB2911}"/>
                  </a:ext>
                </a:extLst>
              </p:cNvPr>
              <p:cNvSpPr txBox="1"/>
              <p:nvPr/>
            </p:nvSpPr>
            <p:spPr>
              <a:xfrm>
                <a:off x="5491443" y="1431241"/>
                <a:ext cx="3256661" cy="67210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𝐺𝑎𝑖𝑛</m:t>
                      </m:r>
                      <m:d>
                        <m:dPr>
                          <m:ctrlPr>
                            <a:rPr lang="es-MX" b="0" i="1" smtClean="0">
                              <a:latin typeface="Cambria Math" panose="02040503050406030204" pitchFamily="18" charset="0"/>
                            </a:rPr>
                          </m:ctrlPr>
                        </m:dPr>
                        <m:e>
                          <m:r>
                            <a:rPr lang="es-MX" b="0" i="1" smtClean="0">
                              <a:latin typeface="Cambria Math" panose="02040503050406030204" pitchFamily="18" charset="0"/>
                            </a:rPr>
                            <m:t>𝑆</m:t>
                          </m:r>
                        </m:e>
                      </m:d>
                      <m:r>
                        <a:rPr lang="es-MX" b="0" i="1" smtClean="0">
                          <a:latin typeface="Cambria Math" panose="02040503050406030204" pitchFamily="18" charset="0"/>
                        </a:rPr>
                        <m:t>=</m:t>
                      </m:r>
                      <m:r>
                        <a:rPr lang="es-MX" b="0" i="1" smtClean="0">
                          <a:latin typeface="Cambria Math" panose="02040503050406030204" pitchFamily="18" charset="0"/>
                        </a:rPr>
                        <m:t>𝐸</m:t>
                      </m:r>
                      <m:d>
                        <m:dPr>
                          <m:ctrlPr>
                            <a:rPr lang="es-MX" b="0" i="1" smtClean="0">
                              <a:latin typeface="Cambria Math" panose="02040503050406030204" pitchFamily="18" charset="0"/>
                            </a:rPr>
                          </m:ctrlPr>
                        </m:dPr>
                        <m:e>
                          <m:r>
                            <a:rPr lang="es-MX" b="0" i="1" smtClean="0">
                              <a:latin typeface="Cambria Math" panose="02040503050406030204" pitchFamily="18" charset="0"/>
                            </a:rPr>
                            <m:t>𝑆</m:t>
                          </m:r>
                        </m:e>
                      </m:d>
                      <m:r>
                        <a:rPr lang="es-MX" b="0" i="1" smtClean="0">
                          <a:latin typeface="Cambria Math" panose="02040503050406030204" pitchFamily="18" charset="0"/>
                        </a:rPr>
                        <m:t>−</m:t>
                      </m:r>
                      <m:nary>
                        <m:naryPr>
                          <m:chr m:val="∑"/>
                          <m:supHide m:val="on"/>
                          <m:ctrlPr>
                            <a:rPr lang="es-MX" b="0" i="1" smtClean="0">
                              <a:latin typeface="Cambria Math" panose="02040503050406030204" pitchFamily="18" charset="0"/>
                            </a:rPr>
                          </m:ctrlPr>
                        </m:naryPr>
                        <m:sub>
                          <m:r>
                            <m:rPr>
                              <m:brk m:alnAt="7"/>
                            </m:rPr>
                            <a:rPr lang="es-MX" b="0" i="1" smtClean="0">
                              <a:latin typeface="Cambria Math" panose="02040503050406030204" pitchFamily="18" charset="0"/>
                            </a:rPr>
                            <m:t>𝑣</m:t>
                          </m:r>
                        </m:sub>
                        <m:sup/>
                        <m:e>
                          <m:sSub>
                            <m:sSubPr>
                              <m:ctrlPr>
                                <a:rPr lang="es-MX" b="0" i="1" smtClean="0">
                                  <a:latin typeface="Cambria Math" panose="02040503050406030204" pitchFamily="18" charset="0"/>
                                </a:rPr>
                              </m:ctrlPr>
                            </m:sSubPr>
                            <m:e>
                              <m:r>
                                <a:rPr lang="es-MX" b="0" i="1" smtClean="0">
                                  <a:latin typeface="Cambria Math" panose="02040503050406030204" pitchFamily="18" charset="0"/>
                                </a:rPr>
                                <m:t>𝑝</m:t>
                              </m:r>
                            </m:e>
                            <m:sub>
                              <m:r>
                                <a:rPr lang="es-MX" b="0" i="1" smtClean="0">
                                  <a:latin typeface="Cambria Math" panose="02040503050406030204" pitchFamily="18" charset="0"/>
                                </a:rPr>
                                <m:t>𝑣</m:t>
                              </m:r>
                            </m:sub>
                          </m:sSub>
                          <m:r>
                            <a:rPr lang="es-MX" b="0" i="1" smtClean="0">
                              <a:latin typeface="Cambria Math" panose="02040503050406030204" pitchFamily="18" charset="0"/>
                            </a:rPr>
                            <m:t>∗</m:t>
                          </m:r>
                          <m:r>
                            <a:rPr lang="es-MX" b="0" i="1" smtClean="0">
                              <a:latin typeface="Cambria Math" panose="02040503050406030204" pitchFamily="18" charset="0"/>
                            </a:rPr>
                            <m:t>𝐸</m:t>
                          </m:r>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𝑣</m:t>
                              </m:r>
                            </m:sub>
                          </m:sSub>
                          <m:r>
                            <a:rPr lang="es-MX" b="0" i="1" smtClean="0">
                              <a:latin typeface="Cambria Math" panose="02040503050406030204" pitchFamily="18" charset="0"/>
                            </a:rPr>
                            <m:t>)</m:t>
                          </m:r>
                        </m:e>
                      </m:nary>
                    </m:oMath>
                  </m:oMathPara>
                </a14:m>
                <a:endParaRPr lang="es-MX" dirty="0"/>
              </a:p>
            </p:txBody>
          </p:sp>
        </mc:Choice>
        <mc:Fallback xmlns="">
          <p:sp>
            <p:nvSpPr>
              <p:cNvPr id="4" name="CuadroTexto 3">
                <a:extLst>
                  <a:ext uri="{FF2B5EF4-FFF2-40B4-BE49-F238E27FC236}">
                    <a16:creationId xmlns:a16="http://schemas.microsoft.com/office/drawing/2014/main" id="{4E661D47-FE09-4311-B695-8790F5AB2911}"/>
                  </a:ext>
                </a:extLst>
              </p:cNvPr>
              <p:cNvSpPr txBox="1">
                <a:spLocks noRot="1" noChangeAspect="1" noMove="1" noResize="1" noEditPoints="1" noAdjustHandles="1" noChangeArrowheads="1" noChangeShapeType="1" noTextEdit="1"/>
              </p:cNvSpPr>
              <p:nvPr/>
            </p:nvSpPr>
            <p:spPr>
              <a:xfrm>
                <a:off x="5491443" y="1431241"/>
                <a:ext cx="3256661" cy="672107"/>
              </a:xfrm>
              <a:prstGeom prst="rect">
                <a:avLst/>
              </a:prstGeom>
              <a:blipFill>
                <a:blip r:embed="rId3"/>
                <a:stretch>
                  <a:fillRect/>
                </a:stretch>
              </a:blipFill>
            </p:spPr>
            <p:txBody>
              <a:bodyPr/>
              <a:lstStyle/>
              <a:p>
                <a:r>
                  <a:rPr lang="es-MX">
                    <a:noFill/>
                  </a:rPr>
                  <a:t> </a:t>
                </a:r>
              </a:p>
            </p:txBody>
          </p:sp>
        </mc:Fallback>
      </mc:AlternateContent>
      <p:pic>
        <p:nvPicPr>
          <p:cNvPr id="5" name="Picture 4" descr="Resultado de imagen de entropy cruve">
            <a:extLst>
              <a:ext uri="{FF2B5EF4-FFF2-40B4-BE49-F238E27FC236}">
                <a16:creationId xmlns:a16="http://schemas.microsoft.com/office/drawing/2014/main" id="{B47EAB8B-F100-4DBA-8754-A6C950E527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65466" y="525315"/>
            <a:ext cx="2514600" cy="181927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6" name="CuadroTexto 5">
                <a:extLst>
                  <a:ext uri="{FF2B5EF4-FFF2-40B4-BE49-F238E27FC236}">
                    <a16:creationId xmlns:a16="http://schemas.microsoft.com/office/drawing/2014/main" id="{7E956CD7-1F2D-4868-9A2C-1F208E549C7D}"/>
                  </a:ext>
                </a:extLst>
              </p:cNvPr>
              <p:cNvSpPr txBox="1"/>
              <p:nvPr/>
            </p:nvSpPr>
            <p:spPr>
              <a:xfrm>
                <a:off x="747885" y="3523770"/>
                <a:ext cx="2192715" cy="7035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𝑔𝑖𝑛𝑖</m:t>
                      </m:r>
                      <m:d>
                        <m:dPr>
                          <m:ctrlPr>
                            <a:rPr lang="es-MX" b="0" i="1" smtClean="0">
                              <a:latin typeface="Cambria Math" panose="02040503050406030204" pitchFamily="18" charset="0"/>
                            </a:rPr>
                          </m:ctrlPr>
                        </m:dPr>
                        <m:e>
                          <m:r>
                            <a:rPr lang="es-MX" b="0" i="1" smtClean="0">
                              <a:latin typeface="Cambria Math" panose="02040503050406030204" pitchFamily="18" charset="0"/>
                            </a:rPr>
                            <m:t>𝑆</m:t>
                          </m:r>
                        </m:e>
                      </m:d>
                      <m:r>
                        <a:rPr lang="es-MX" b="0" i="1" smtClean="0">
                          <a:latin typeface="Cambria Math" panose="02040503050406030204" pitchFamily="18" charset="0"/>
                        </a:rPr>
                        <m:t>=1 − </m:t>
                      </m:r>
                      <m:nary>
                        <m:naryPr>
                          <m:chr m:val="∑"/>
                          <m:supHide m:val="on"/>
                          <m:ctrlPr>
                            <a:rPr lang="es-MX" b="0" i="1" smtClean="0">
                              <a:latin typeface="Cambria Math" panose="02040503050406030204" pitchFamily="18" charset="0"/>
                            </a:rPr>
                          </m:ctrlPr>
                        </m:naryPr>
                        <m:sub>
                          <m:r>
                            <m:rPr>
                              <m:brk m:alnAt="7"/>
                            </m:rPr>
                            <a:rPr lang="es-MX" b="0" i="1" smtClean="0">
                              <a:latin typeface="Cambria Math" panose="02040503050406030204" pitchFamily="18" charset="0"/>
                            </a:rPr>
                            <m:t>𝑗</m:t>
                          </m:r>
                        </m:sub>
                        <m:sup/>
                        <m:e>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𝑝</m:t>
                              </m:r>
                            </m:e>
                            <m:sub>
                              <m:r>
                                <a:rPr lang="es-MX" b="0" i="1" smtClean="0">
                                  <a:latin typeface="Cambria Math" panose="02040503050406030204" pitchFamily="18" charset="0"/>
                                </a:rPr>
                                <m:t>𝑗</m:t>
                              </m:r>
                            </m:sub>
                            <m:sup>
                              <m:r>
                                <a:rPr lang="es-MX" b="0" i="1" smtClean="0">
                                  <a:latin typeface="Cambria Math" panose="02040503050406030204" pitchFamily="18" charset="0"/>
                                </a:rPr>
                                <m:t>2</m:t>
                              </m:r>
                            </m:sup>
                          </m:sSubSup>
                        </m:e>
                      </m:nary>
                    </m:oMath>
                  </m:oMathPara>
                </a14:m>
                <a:endParaRPr lang="es-MX" dirty="0"/>
              </a:p>
            </p:txBody>
          </p:sp>
        </mc:Choice>
        <mc:Fallback xmlns="">
          <p:sp>
            <p:nvSpPr>
              <p:cNvPr id="6" name="CuadroTexto 5">
                <a:extLst>
                  <a:ext uri="{FF2B5EF4-FFF2-40B4-BE49-F238E27FC236}">
                    <a16:creationId xmlns:a16="http://schemas.microsoft.com/office/drawing/2014/main" id="{7E956CD7-1F2D-4868-9A2C-1F208E549C7D}"/>
                  </a:ext>
                </a:extLst>
              </p:cNvPr>
              <p:cNvSpPr txBox="1">
                <a:spLocks noRot="1" noChangeAspect="1" noMove="1" noResize="1" noEditPoints="1" noAdjustHandles="1" noChangeArrowheads="1" noChangeShapeType="1" noTextEdit="1"/>
              </p:cNvSpPr>
              <p:nvPr/>
            </p:nvSpPr>
            <p:spPr>
              <a:xfrm>
                <a:off x="747885" y="3523770"/>
                <a:ext cx="2192715" cy="703526"/>
              </a:xfrm>
              <a:prstGeom prst="rect">
                <a:avLst/>
              </a:prstGeom>
              <a:blipFill>
                <a:blip r:embed="rId5"/>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7" name="CuadroTexto 6">
                <a:extLst>
                  <a:ext uri="{FF2B5EF4-FFF2-40B4-BE49-F238E27FC236}">
                    <a16:creationId xmlns:a16="http://schemas.microsoft.com/office/drawing/2014/main" id="{B29F644B-55B4-4943-874E-34FC43EF9343}"/>
                  </a:ext>
                </a:extLst>
              </p:cNvPr>
              <p:cNvSpPr txBox="1"/>
              <p:nvPr/>
            </p:nvSpPr>
            <p:spPr>
              <a:xfrm>
                <a:off x="3744399" y="3598534"/>
                <a:ext cx="3669915"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b="0" i="1" smtClean="0">
                              <a:latin typeface="Cambria Math" panose="02040503050406030204" pitchFamily="18" charset="0"/>
                            </a:rPr>
                            <m:t>𝑔𝑖𝑛𝑖</m:t>
                          </m:r>
                        </m:e>
                        <m:sub>
                          <m:r>
                            <a:rPr lang="es-MX" b="0" i="1" smtClean="0">
                              <a:latin typeface="Cambria Math" panose="02040503050406030204" pitchFamily="18" charset="0"/>
                            </a:rPr>
                            <m:t>𝐴</m:t>
                          </m:r>
                        </m:sub>
                      </m:sSub>
                      <m:r>
                        <a:rPr lang="es-MX" b="0" i="1" smtClean="0">
                          <a:latin typeface="Cambria Math" panose="02040503050406030204" pitchFamily="18" charset="0"/>
                        </a:rPr>
                        <m:t>(</m:t>
                      </m:r>
                      <m:r>
                        <a:rPr lang="es-MX" b="0" i="1" smtClean="0">
                          <a:latin typeface="Cambria Math" panose="02040503050406030204" pitchFamily="18" charset="0"/>
                        </a:rPr>
                        <m:t>𝑆</m:t>
                      </m:r>
                      <m:r>
                        <a:rPr lang="es-MX" b="0" i="1" smtClean="0">
                          <a:latin typeface="Cambria Math" panose="02040503050406030204" pitchFamily="18" charset="0"/>
                        </a:rPr>
                        <m:t>)= </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𝑝</m:t>
                          </m:r>
                        </m:e>
                        <m:sub>
                          <m:r>
                            <a:rPr lang="es-MX" b="0" i="1" smtClean="0">
                              <a:latin typeface="Cambria Math" panose="02040503050406030204" pitchFamily="18" charset="0"/>
                            </a:rPr>
                            <m:t>1</m:t>
                          </m:r>
                        </m:sub>
                      </m:sSub>
                      <m:r>
                        <a:rPr lang="es-MX" b="0" i="1" smtClean="0">
                          <a:latin typeface="Cambria Math" panose="02040503050406030204" pitchFamily="18" charset="0"/>
                        </a:rPr>
                        <m:t>𝑔𝑖𝑛𝑖</m:t>
                      </m:r>
                      <m:d>
                        <m:dPr>
                          <m:ctrlPr>
                            <a:rPr lang="es-MX" b="0" i="1" smtClean="0">
                              <a:latin typeface="Cambria Math" panose="02040503050406030204" pitchFamily="18" charset="0"/>
                            </a:rPr>
                          </m:ctrlPr>
                        </m:dPr>
                        <m:e>
                          <m:sSub>
                            <m:sSubPr>
                              <m:ctrlPr>
                                <a:rPr lang="es-MX" b="0" i="1" smtClean="0">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1</m:t>
                              </m:r>
                            </m:sub>
                          </m:sSub>
                        </m:e>
                      </m:d>
                      <m:r>
                        <a:rPr lang="es-MX" b="0" i="1" smtClean="0">
                          <a:latin typeface="Cambria Math" panose="02040503050406030204" pitchFamily="18" charset="0"/>
                        </a:rPr>
                        <m:t>+</m:t>
                      </m:r>
                      <m:sSub>
                        <m:sSubPr>
                          <m:ctrlPr>
                            <a:rPr lang="es-MX" i="1">
                              <a:latin typeface="Cambria Math" panose="02040503050406030204" pitchFamily="18" charset="0"/>
                            </a:rPr>
                          </m:ctrlPr>
                        </m:sSubPr>
                        <m:e>
                          <m:r>
                            <a:rPr lang="es-MX" i="1">
                              <a:latin typeface="Cambria Math" panose="02040503050406030204" pitchFamily="18" charset="0"/>
                            </a:rPr>
                            <m:t>𝑝</m:t>
                          </m:r>
                        </m:e>
                        <m:sub>
                          <m:r>
                            <a:rPr lang="es-MX" b="0" i="1" smtClean="0">
                              <a:latin typeface="Cambria Math" panose="02040503050406030204" pitchFamily="18" charset="0"/>
                            </a:rPr>
                            <m:t>2</m:t>
                          </m:r>
                        </m:sub>
                      </m:sSub>
                      <m:r>
                        <a:rPr lang="es-MX" i="1">
                          <a:latin typeface="Cambria Math" panose="02040503050406030204" pitchFamily="18" charset="0"/>
                        </a:rPr>
                        <m:t>𝑔𝑖𝑛𝑖</m:t>
                      </m:r>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b="0" i="1" smtClean="0">
                                  <a:latin typeface="Cambria Math" panose="02040503050406030204" pitchFamily="18" charset="0"/>
                                </a:rPr>
                                <m:t>𝑆</m:t>
                              </m:r>
                            </m:e>
                            <m:sub>
                              <m:r>
                                <a:rPr lang="es-MX" b="0" i="1" smtClean="0">
                                  <a:latin typeface="Cambria Math" panose="02040503050406030204" pitchFamily="18" charset="0"/>
                                </a:rPr>
                                <m:t>2</m:t>
                              </m:r>
                            </m:sub>
                          </m:sSub>
                        </m:e>
                      </m:d>
                    </m:oMath>
                  </m:oMathPara>
                </a14:m>
                <a:endParaRPr lang="es-MX" dirty="0"/>
              </a:p>
            </p:txBody>
          </p:sp>
        </mc:Choice>
        <mc:Fallback xmlns="">
          <p:sp>
            <p:nvSpPr>
              <p:cNvPr id="7" name="CuadroTexto 6">
                <a:extLst>
                  <a:ext uri="{FF2B5EF4-FFF2-40B4-BE49-F238E27FC236}">
                    <a16:creationId xmlns:a16="http://schemas.microsoft.com/office/drawing/2014/main" id="{B29F644B-55B4-4943-874E-34FC43EF9343}"/>
                  </a:ext>
                </a:extLst>
              </p:cNvPr>
              <p:cNvSpPr txBox="1">
                <a:spLocks noRot="1" noChangeAspect="1" noMove="1" noResize="1" noEditPoints="1" noAdjustHandles="1" noChangeArrowheads="1" noChangeShapeType="1" noTextEdit="1"/>
              </p:cNvSpPr>
              <p:nvPr/>
            </p:nvSpPr>
            <p:spPr>
              <a:xfrm>
                <a:off x="3744399" y="3598534"/>
                <a:ext cx="3669915" cy="276999"/>
              </a:xfrm>
              <a:prstGeom prst="rect">
                <a:avLst/>
              </a:prstGeom>
              <a:blipFill>
                <a:blip r:embed="rId6"/>
                <a:stretch>
                  <a:fillRect l="-1827" t="-2174" b="-32609"/>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8" name="CuadroTexto 7">
                <a:extLst>
                  <a:ext uri="{FF2B5EF4-FFF2-40B4-BE49-F238E27FC236}">
                    <a16:creationId xmlns:a16="http://schemas.microsoft.com/office/drawing/2014/main" id="{5AC167FD-DE71-4E73-9C28-BAC0E2A6D937}"/>
                  </a:ext>
                </a:extLst>
              </p:cNvPr>
              <p:cNvSpPr txBox="1"/>
              <p:nvPr/>
            </p:nvSpPr>
            <p:spPr>
              <a:xfrm>
                <a:off x="8218113" y="3598534"/>
                <a:ext cx="314297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i="1" smtClean="0">
                          <a:latin typeface="Cambria Math" panose="02040503050406030204" pitchFamily="18" charset="0"/>
                          <a:ea typeface="Cambria Math" panose="02040503050406030204" pitchFamily="18" charset="0"/>
                        </a:rPr>
                        <m:t>∆</m:t>
                      </m:r>
                      <m:r>
                        <a:rPr lang="es-MX" b="0" i="1" smtClean="0">
                          <a:latin typeface="Cambria Math" panose="02040503050406030204" pitchFamily="18" charset="0"/>
                          <a:ea typeface="Cambria Math" panose="02040503050406030204" pitchFamily="18" charset="0"/>
                        </a:rPr>
                        <m:t>𝑔𝑖𝑛𝑖</m:t>
                      </m:r>
                      <m:d>
                        <m:dPr>
                          <m:ctrlPr>
                            <a:rPr lang="es-MX" b="0" i="1" smtClean="0">
                              <a:latin typeface="Cambria Math" panose="02040503050406030204" pitchFamily="18" charset="0"/>
                              <a:ea typeface="Cambria Math" panose="02040503050406030204" pitchFamily="18" charset="0"/>
                            </a:rPr>
                          </m:ctrlPr>
                        </m:dPr>
                        <m:e>
                          <m:r>
                            <a:rPr lang="es-MX" b="0" i="1" smtClean="0">
                              <a:latin typeface="Cambria Math" panose="02040503050406030204" pitchFamily="18" charset="0"/>
                              <a:ea typeface="Cambria Math" panose="02040503050406030204" pitchFamily="18" charset="0"/>
                            </a:rPr>
                            <m:t>𝐴</m:t>
                          </m:r>
                        </m:e>
                      </m:d>
                      <m:r>
                        <a:rPr lang="es-MX" b="0" i="1" smtClean="0">
                          <a:latin typeface="Cambria Math" panose="02040503050406030204" pitchFamily="18" charset="0"/>
                          <a:ea typeface="Cambria Math" panose="02040503050406030204" pitchFamily="18" charset="0"/>
                        </a:rPr>
                        <m:t>=</m:t>
                      </m:r>
                      <m:r>
                        <a:rPr lang="es-MX" b="0" i="1" smtClean="0">
                          <a:latin typeface="Cambria Math" panose="02040503050406030204" pitchFamily="18" charset="0"/>
                          <a:ea typeface="Cambria Math" panose="02040503050406030204" pitchFamily="18" charset="0"/>
                        </a:rPr>
                        <m:t>𝑔𝑖𝑛𝑖</m:t>
                      </m:r>
                      <m:d>
                        <m:dPr>
                          <m:ctrlPr>
                            <a:rPr lang="es-MX" b="0" i="1" smtClean="0">
                              <a:latin typeface="Cambria Math" panose="02040503050406030204" pitchFamily="18" charset="0"/>
                              <a:ea typeface="Cambria Math" panose="02040503050406030204" pitchFamily="18" charset="0"/>
                            </a:rPr>
                          </m:ctrlPr>
                        </m:dPr>
                        <m:e>
                          <m:r>
                            <a:rPr lang="es-MX" b="0" i="1" smtClean="0">
                              <a:latin typeface="Cambria Math" panose="02040503050406030204" pitchFamily="18" charset="0"/>
                              <a:ea typeface="Cambria Math" panose="02040503050406030204" pitchFamily="18" charset="0"/>
                            </a:rPr>
                            <m:t>𝑆</m:t>
                          </m:r>
                        </m:e>
                      </m:d>
                      <m:r>
                        <a:rPr lang="es-MX" b="0" i="1" smtClean="0">
                          <a:latin typeface="Cambria Math" panose="02040503050406030204" pitchFamily="18" charset="0"/>
                          <a:ea typeface="Cambria Math" panose="02040503050406030204" pitchFamily="18" charset="0"/>
                        </a:rPr>
                        <m:t>−</m:t>
                      </m:r>
                      <m:sSub>
                        <m:sSubPr>
                          <m:ctrlPr>
                            <a:rPr lang="es-MX" b="0" i="1" smtClean="0">
                              <a:latin typeface="Cambria Math" panose="02040503050406030204" pitchFamily="18" charset="0"/>
                              <a:ea typeface="Cambria Math" panose="02040503050406030204" pitchFamily="18" charset="0"/>
                            </a:rPr>
                          </m:ctrlPr>
                        </m:sSubPr>
                        <m:e>
                          <m:r>
                            <a:rPr lang="es-MX" b="0" i="1" smtClean="0">
                              <a:latin typeface="Cambria Math" panose="02040503050406030204" pitchFamily="18" charset="0"/>
                              <a:ea typeface="Cambria Math" panose="02040503050406030204" pitchFamily="18" charset="0"/>
                            </a:rPr>
                            <m:t>𝑔𝑖𝑛𝑖</m:t>
                          </m:r>
                        </m:e>
                        <m:sub>
                          <m:r>
                            <a:rPr lang="es-MX" b="0" i="1" smtClean="0">
                              <a:latin typeface="Cambria Math" panose="02040503050406030204" pitchFamily="18" charset="0"/>
                              <a:ea typeface="Cambria Math" panose="02040503050406030204" pitchFamily="18" charset="0"/>
                            </a:rPr>
                            <m:t>𝑎</m:t>
                          </m:r>
                        </m:sub>
                      </m:sSub>
                      <m:r>
                        <a:rPr lang="es-MX" b="0" i="1" smtClean="0">
                          <a:latin typeface="Cambria Math" panose="02040503050406030204" pitchFamily="18" charset="0"/>
                          <a:ea typeface="Cambria Math" panose="02040503050406030204" pitchFamily="18" charset="0"/>
                        </a:rPr>
                        <m:t>(</m:t>
                      </m:r>
                      <m:r>
                        <a:rPr lang="es-MX" b="0" i="1" smtClean="0">
                          <a:latin typeface="Cambria Math" panose="02040503050406030204" pitchFamily="18" charset="0"/>
                          <a:ea typeface="Cambria Math" panose="02040503050406030204" pitchFamily="18" charset="0"/>
                        </a:rPr>
                        <m:t>𝑆</m:t>
                      </m:r>
                      <m:r>
                        <a:rPr lang="es-MX" b="0" i="1" smtClean="0">
                          <a:latin typeface="Cambria Math" panose="02040503050406030204" pitchFamily="18" charset="0"/>
                          <a:ea typeface="Cambria Math" panose="02040503050406030204" pitchFamily="18" charset="0"/>
                        </a:rPr>
                        <m:t>)</m:t>
                      </m:r>
                    </m:oMath>
                  </m:oMathPara>
                </a14:m>
                <a:endParaRPr lang="es-MX" dirty="0"/>
              </a:p>
            </p:txBody>
          </p:sp>
        </mc:Choice>
        <mc:Fallback xmlns="">
          <p:sp>
            <p:nvSpPr>
              <p:cNvPr id="8" name="CuadroTexto 7">
                <a:extLst>
                  <a:ext uri="{FF2B5EF4-FFF2-40B4-BE49-F238E27FC236}">
                    <a16:creationId xmlns:a16="http://schemas.microsoft.com/office/drawing/2014/main" id="{5AC167FD-DE71-4E73-9C28-BAC0E2A6D937}"/>
                  </a:ext>
                </a:extLst>
              </p:cNvPr>
              <p:cNvSpPr txBox="1">
                <a:spLocks noRot="1" noChangeAspect="1" noMove="1" noResize="1" noEditPoints="1" noAdjustHandles="1" noChangeArrowheads="1" noChangeShapeType="1" noTextEdit="1"/>
              </p:cNvSpPr>
              <p:nvPr/>
            </p:nvSpPr>
            <p:spPr>
              <a:xfrm>
                <a:off x="8218113" y="3598534"/>
                <a:ext cx="3142976" cy="276999"/>
              </a:xfrm>
              <a:prstGeom prst="rect">
                <a:avLst/>
              </a:prstGeom>
              <a:blipFill>
                <a:blip r:embed="rId7"/>
                <a:stretch>
                  <a:fillRect l="-1163" t="-2174" r="-2132" b="-32609"/>
                </a:stretch>
              </a:blipFill>
            </p:spPr>
            <p:txBody>
              <a:bodyPr/>
              <a:lstStyle/>
              <a:p>
                <a:r>
                  <a:rPr lang="es-MX">
                    <a:noFill/>
                  </a:rPr>
                  <a:t> </a:t>
                </a:r>
              </a:p>
            </p:txBody>
          </p:sp>
        </mc:Fallback>
      </mc:AlternateContent>
      <p:pic>
        <p:nvPicPr>
          <p:cNvPr id="9" name="Picture 6" descr="Resultado de imagen de gini index">
            <a:extLst>
              <a:ext uri="{FF2B5EF4-FFF2-40B4-BE49-F238E27FC236}">
                <a16:creationId xmlns:a16="http://schemas.microsoft.com/office/drawing/2014/main" id="{A2AED96C-5FB4-413A-A00F-4344A7FF0C1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689409" y="4007955"/>
            <a:ext cx="1779893" cy="1779893"/>
          </a:xfrm>
          <a:prstGeom prst="rect">
            <a:avLst/>
          </a:prstGeom>
          <a:noFill/>
          <a:extLst>
            <a:ext uri="{909E8E84-426E-40DD-AFC4-6F175D3DCCD1}">
              <a14:hiddenFill xmlns:a14="http://schemas.microsoft.com/office/drawing/2010/main">
                <a:solidFill>
                  <a:srgbClr val="FFFFFF"/>
                </a:solidFill>
              </a14:hiddenFill>
            </a:ext>
          </a:extLst>
        </p:spPr>
      </p:pic>
      <p:sp>
        <p:nvSpPr>
          <p:cNvPr id="10" name="Rectángulo 9">
            <a:extLst>
              <a:ext uri="{FF2B5EF4-FFF2-40B4-BE49-F238E27FC236}">
                <a16:creationId xmlns:a16="http://schemas.microsoft.com/office/drawing/2014/main" id="{15194C22-AD8D-474A-86D9-CF6EFCB4A9FA}"/>
              </a:ext>
            </a:extLst>
          </p:cNvPr>
          <p:cNvSpPr/>
          <p:nvPr/>
        </p:nvSpPr>
        <p:spPr>
          <a:xfrm>
            <a:off x="1447610" y="5920271"/>
            <a:ext cx="8173723" cy="646331"/>
          </a:xfrm>
          <a:prstGeom prst="rect">
            <a:avLst/>
          </a:prstGeom>
        </p:spPr>
        <p:txBody>
          <a:bodyPr wrap="square">
            <a:spAutoFit/>
          </a:bodyPr>
          <a:lstStyle/>
          <a:p>
            <a:pPr algn="ctr"/>
            <a:r>
              <a:rPr lang="es-MX" b="1" dirty="0"/>
              <a:t>Gini </a:t>
            </a:r>
            <a:r>
              <a:rPr lang="es-MX" b="1" dirty="0" err="1"/>
              <a:t>Index</a:t>
            </a:r>
            <a:r>
              <a:rPr lang="es-MX" b="1" dirty="0"/>
              <a:t>: </a:t>
            </a:r>
            <a:r>
              <a:rPr lang="es-MX" dirty="0"/>
              <a:t>Si se seleccionan dos instancias de la población en un nodo deberían de ser de la misma clase. Entre mayor el valor, mayor la homogeneidad de la muestra.  </a:t>
            </a:r>
          </a:p>
        </p:txBody>
      </p:sp>
    </p:spTree>
    <p:extLst>
      <p:ext uri="{BB962C8B-B14F-4D97-AF65-F5344CB8AC3E}">
        <p14:creationId xmlns:p14="http://schemas.microsoft.com/office/powerpoint/2010/main" val="25889661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95470064-24EA-4D4B-9ED0-3696E7FF4D2E}"/>
              </a:ext>
            </a:extLst>
          </p:cNvPr>
          <p:cNvSpPr txBox="1"/>
          <p:nvPr/>
        </p:nvSpPr>
        <p:spPr>
          <a:xfrm>
            <a:off x="559293" y="443884"/>
            <a:ext cx="10182687" cy="1015663"/>
          </a:xfrm>
          <a:prstGeom prst="rect">
            <a:avLst/>
          </a:prstGeom>
          <a:noFill/>
        </p:spPr>
        <p:txBody>
          <a:bodyPr wrap="square" rtlCol="0">
            <a:spAutoFit/>
          </a:bodyPr>
          <a:lstStyle/>
          <a:p>
            <a:pPr algn="just"/>
            <a:r>
              <a:rPr lang="es-MX" sz="2400" b="1" dirty="0"/>
              <a:t>Podar arboles:</a:t>
            </a:r>
            <a:endParaRPr lang="es-MX" dirty="0"/>
          </a:p>
          <a:p>
            <a:pPr algn="just"/>
            <a:r>
              <a:rPr lang="es-MX" dirty="0"/>
              <a:t>Los arboles se crecen hasta que en cada hoja existan solo objetos de una sola clase. Estos arboles se deben de podar para evitar </a:t>
            </a:r>
            <a:r>
              <a:rPr lang="es-MX" b="1" dirty="0" err="1"/>
              <a:t>overfitting</a:t>
            </a:r>
            <a:r>
              <a:rPr lang="es-MX" dirty="0"/>
              <a:t>. El número de hojas es un indicativo de la simpleza de un árbol.</a:t>
            </a:r>
          </a:p>
        </p:txBody>
      </p:sp>
      <p:pic>
        <p:nvPicPr>
          <p:cNvPr id="2050" name="Picture 2" descr="Resultado de imagen de prune  decision trees">
            <a:extLst>
              <a:ext uri="{FF2B5EF4-FFF2-40B4-BE49-F238E27FC236}">
                <a16:creationId xmlns:a16="http://schemas.microsoft.com/office/drawing/2014/main" id="{DFAB891F-E38F-4D3F-AB03-536BF9D486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0422" y="2076669"/>
            <a:ext cx="6640428" cy="1998181"/>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850C1ED4-D28A-48D4-AD84-DC502841651C}"/>
              </a:ext>
            </a:extLst>
          </p:cNvPr>
          <p:cNvSpPr txBox="1"/>
          <p:nvPr/>
        </p:nvSpPr>
        <p:spPr>
          <a:xfrm>
            <a:off x="852256" y="4731798"/>
            <a:ext cx="4487382" cy="1200329"/>
          </a:xfrm>
          <a:prstGeom prst="rect">
            <a:avLst/>
          </a:prstGeom>
          <a:noFill/>
        </p:spPr>
        <p:txBody>
          <a:bodyPr wrap="none" rtlCol="0">
            <a:spAutoFit/>
          </a:bodyPr>
          <a:lstStyle/>
          <a:p>
            <a:r>
              <a:rPr lang="es-MX" b="1" dirty="0"/>
              <a:t>Calidad del árbol:</a:t>
            </a:r>
          </a:p>
          <a:p>
            <a:endParaRPr lang="es-MX" dirty="0"/>
          </a:p>
          <a:p>
            <a:pPr marL="342900" indent="-342900">
              <a:buAutoNum type="arabicPeriod"/>
            </a:pPr>
            <a:r>
              <a:rPr lang="es-MX" dirty="0"/>
              <a:t>Que tan bien el árbol se ajusta a los datos.</a:t>
            </a:r>
          </a:p>
          <a:p>
            <a:pPr marL="342900" indent="-342900">
              <a:buAutoNum type="arabicPeriod"/>
            </a:pPr>
            <a:r>
              <a:rPr lang="es-MX" dirty="0"/>
              <a:t>Que tan complejo es el árbol</a:t>
            </a:r>
          </a:p>
        </p:txBody>
      </p:sp>
      <mc:AlternateContent xmlns:mc="http://schemas.openxmlformats.org/markup-compatibility/2006" xmlns:a14="http://schemas.microsoft.com/office/drawing/2010/main">
        <mc:Choice Requires="a14">
          <p:sp>
            <p:nvSpPr>
              <p:cNvPr id="5" name="CuadroTexto 4">
                <a:extLst>
                  <a:ext uri="{FF2B5EF4-FFF2-40B4-BE49-F238E27FC236}">
                    <a16:creationId xmlns:a16="http://schemas.microsoft.com/office/drawing/2014/main" id="{AF259B01-87E4-4836-AF37-AF1A7A602272}"/>
                  </a:ext>
                </a:extLst>
              </p:cNvPr>
              <p:cNvSpPr txBox="1"/>
              <p:nvPr/>
            </p:nvSpPr>
            <p:spPr>
              <a:xfrm>
                <a:off x="1600217" y="6048340"/>
                <a:ext cx="299146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𝐶𝑜𝑠𝑡</m:t>
                      </m:r>
                      <m:d>
                        <m:dPr>
                          <m:ctrlPr>
                            <a:rPr lang="es-MX" b="0" i="1" smtClean="0">
                              <a:latin typeface="Cambria Math" panose="02040503050406030204" pitchFamily="18" charset="0"/>
                            </a:rPr>
                          </m:ctrlPr>
                        </m:dPr>
                        <m:e>
                          <m:r>
                            <a:rPr lang="es-MX" b="0" i="1" smtClean="0">
                              <a:latin typeface="Cambria Math" panose="02040503050406030204" pitchFamily="18" charset="0"/>
                            </a:rPr>
                            <m:t>𝑇</m:t>
                          </m:r>
                        </m:e>
                      </m:d>
                      <m:r>
                        <a:rPr lang="es-MX" b="0" i="1" smtClean="0">
                          <a:latin typeface="Cambria Math" panose="02040503050406030204" pitchFamily="18" charset="0"/>
                        </a:rPr>
                        <m:t>=</m:t>
                      </m:r>
                      <m:r>
                        <a:rPr lang="es-MX" b="0" i="1" smtClean="0">
                          <a:latin typeface="Cambria Math" panose="02040503050406030204" pitchFamily="18" charset="0"/>
                        </a:rPr>
                        <m:t>𝐸𝑟𝑟𝑜𝑟</m:t>
                      </m:r>
                      <m:d>
                        <m:dPr>
                          <m:ctrlPr>
                            <a:rPr lang="es-MX" b="0" i="1" smtClean="0">
                              <a:latin typeface="Cambria Math" panose="02040503050406030204" pitchFamily="18" charset="0"/>
                            </a:rPr>
                          </m:ctrlPr>
                        </m:dPr>
                        <m:e>
                          <m:r>
                            <a:rPr lang="es-MX" b="0" i="1" smtClean="0">
                              <a:latin typeface="Cambria Math" panose="02040503050406030204" pitchFamily="18" charset="0"/>
                            </a:rPr>
                            <m:t>𝑇</m:t>
                          </m:r>
                        </m:e>
                      </m:d>
                      <m:r>
                        <a:rPr lang="es-MX" b="0" i="1" smtClean="0">
                          <a:latin typeface="Cambria Math" panose="02040503050406030204" pitchFamily="18" charset="0"/>
                        </a:rPr>
                        <m:t>−</m:t>
                      </m:r>
                      <m:r>
                        <m:rPr>
                          <m:sty m:val="p"/>
                        </m:rPr>
                        <a:rPr lang="el-GR" b="0" i="1" smtClean="0">
                          <a:latin typeface="Cambria Math" panose="02040503050406030204" pitchFamily="18" charset="0"/>
                        </a:rPr>
                        <m:t>λ</m:t>
                      </m:r>
                      <m:r>
                        <a:rPr lang="es-MX" b="0" i="1" smtClean="0">
                          <a:latin typeface="Cambria Math" panose="02040503050406030204" pitchFamily="18" charset="0"/>
                        </a:rPr>
                        <m:t> </m:t>
                      </m:r>
                      <m:r>
                        <a:rPr lang="es-MX" b="0" i="1" smtClean="0">
                          <a:latin typeface="Cambria Math" panose="02040503050406030204" pitchFamily="18" charset="0"/>
                        </a:rPr>
                        <m:t>𝐿</m:t>
                      </m:r>
                      <m:r>
                        <a:rPr lang="es-MX" b="0" i="1" smtClean="0">
                          <a:latin typeface="Cambria Math" panose="02040503050406030204" pitchFamily="18" charset="0"/>
                        </a:rPr>
                        <m:t>(</m:t>
                      </m:r>
                      <m:r>
                        <a:rPr lang="es-MX" b="0" i="1" smtClean="0">
                          <a:latin typeface="Cambria Math" panose="02040503050406030204" pitchFamily="18" charset="0"/>
                        </a:rPr>
                        <m:t>𝑇</m:t>
                      </m:r>
                      <m:r>
                        <a:rPr lang="es-MX" b="0" i="1" smtClean="0">
                          <a:latin typeface="Cambria Math" panose="02040503050406030204" pitchFamily="18" charset="0"/>
                        </a:rPr>
                        <m:t>)</m:t>
                      </m:r>
                    </m:oMath>
                  </m:oMathPara>
                </a14:m>
                <a:endParaRPr lang="es-MX" dirty="0"/>
              </a:p>
            </p:txBody>
          </p:sp>
        </mc:Choice>
        <mc:Fallback xmlns="">
          <p:sp>
            <p:nvSpPr>
              <p:cNvPr id="5" name="CuadroTexto 4">
                <a:extLst>
                  <a:ext uri="{FF2B5EF4-FFF2-40B4-BE49-F238E27FC236}">
                    <a16:creationId xmlns:a16="http://schemas.microsoft.com/office/drawing/2014/main" id="{AF259B01-87E4-4836-AF37-AF1A7A602272}"/>
                  </a:ext>
                </a:extLst>
              </p:cNvPr>
              <p:cNvSpPr txBox="1">
                <a:spLocks noRot="1" noChangeAspect="1" noMove="1" noResize="1" noEditPoints="1" noAdjustHandles="1" noChangeArrowheads="1" noChangeShapeType="1" noTextEdit="1"/>
              </p:cNvSpPr>
              <p:nvPr/>
            </p:nvSpPr>
            <p:spPr>
              <a:xfrm>
                <a:off x="1600217" y="6048340"/>
                <a:ext cx="2991460" cy="276999"/>
              </a:xfrm>
              <a:prstGeom prst="rect">
                <a:avLst/>
              </a:prstGeom>
              <a:blipFill>
                <a:blip r:embed="rId3"/>
                <a:stretch>
                  <a:fillRect l="-1429" t="-2174" r="-2653" b="-32609"/>
                </a:stretch>
              </a:blipFill>
            </p:spPr>
            <p:txBody>
              <a:bodyPr/>
              <a:lstStyle/>
              <a:p>
                <a:r>
                  <a:rPr lang="es-MX">
                    <a:noFill/>
                  </a:rPr>
                  <a:t> </a:t>
                </a:r>
              </a:p>
            </p:txBody>
          </p:sp>
        </mc:Fallback>
      </mc:AlternateContent>
      <p:sp>
        <p:nvSpPr>
          <p:cNvPr id="6" name="CuadroTexto 5">
            <a:extLst>
              <a:ext uri="{FF2B5EF4-FFF2-40B4-BE49-F238E27FC236}">
                <a16:creationId xmlns:a16="http://schemas.microsoft.com/office/drawing/2014/main" id="{8C09EC51-D69A-44E7-9A9C-35405F1C1975}"/>
              </a:ext>
            </a:extLst>
          </p:cNvPr>
          <p:cNvSpPr txBox="1"/>
          <p:nvPr/>
        </p:nvSpPr>
        <p:spPr>
          <a:xfrm>
            <a:off x="5430982" y="4731798"/>
            <a:ext cx="5708073" cy="1754326"/>
          </a:xfrm>
          <a:prstGeom prst="rect">
            <a:avLst/>
          </a:prstGeom>
          <a:noFill/>
        </p:spPr>
        <p:txBody>
          <a:bodyPr wrap="square" rtlCol="0">
            <a:spAutoFit/>
          </a:bodyPr>
          <a:lstStyle/>
          <a:p>
            <a:r>
              <a:rPr lang="es-MX" b="1" dirty="0" err="1"/>
              <a:t>max_leaf_nodes</a:t>
            </a:r>
            <a:r>
              <a:rPr lang="es-MX" b="1" dirty="0"/>
              <a:t>: </a:t>
            </a:r>
            <a:r>
              <a:rPr lang="es-MX" dirty="0"/>
              <a:t>el número máximo de hoja en el árbol</a:t>
            </a:r>
          </a:p>
          <a:p>
            <a:endParaRPr lang="es-MX" dirty="0"/>
          </a:p>
          <a:p>
            <a:r>
              <a:rPr lang="es-MX" b="1" dirty="0" err="1"/>
              <a:t>min_simples_leaf</a:t>
            </a:r>
            <a:r>
              <a:rPr lang="es-MX" b="1" dirty="0"/>
              <a:t>: </a:t>
            </a:r>
            <a:r>
              <a:rPr lang="es-MX" dirty="0"/>
              <a:t>El mínimo porcentaje de observaciones que debe haber en cada hoja</a:t>
            </a:r>
          </a:p>
          <a:p>
            <a:endParaRPr lang="es-MX" dirty="0"/>
          </a:p>
          <a:p>
            <a:r>
              <a:rPr lang="es-MX" b="1" dirty="0" err="1"/>
              <a:t>max_depth</a:t>
            </a:r>
            <a:r>
              <a:rPr lang="es-MX" b="1" dirty="0"/>
              <a:t>: </a:t>
            </a:r>
            <a:r>
              <a:rPr lang="es-MX" dirty="0"/>
              <a:t>el número máximo de niveles en el árbol.</a:t>
            </a:r>
            <a:endParaRPr lang="es-MX" b="1" dirty="0"/>
          </a:p>
        </p:txBody>
      </p:sp>
    </p:spTree>
    <p:extLst>
      <p:ext uri="{BB962C8B-B14F-4D97-AF65-F5344CB8AC3E}">
        <p14:creationId xmlns:p14="http://schemas.microsoft.com/office/powerpoint/2010/main" val="20290178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uadroTexto 1">
                <a:extLst>
                  <a:ext uri="{FF2B5EF4-FFF2-40B4-BE49-F238E27FC236}">
                    <a16:creationId xmlns:a16="http://schemas.microsoft.com/office/drawing/2014/main" id="{679AE59C-F223-456D-92F5-F7E36E5AE31A}"/>
                  </a:ext>
                </a:extLst>
              </p:cNvPr>
              <p:cNvSpPr txBox="1"/>
              <p:nvPr/>
            </p:nvSpPr>
            <p:spPr>
              <a:xfrm>
                <a:off x="1439662" y="899904"/>
                <a:ext cx="9312676" cy="1969770"/>
              </a:xfrm>
              <a:prstGeom prst="rect">
                <a:avLst/>
              </a:prstGeom>
              <a:noFill/>
            </p:spPr>
            <p:txBody>
              <a:bodyPr wrap="square" rtlCol="0">
                <a:spAutoFit/>
              </a:bodyPr>
              <a:lstStyle/>
              <a:p>
                <a:pPr algn="ctr"/>
                <a:r>
                  <a:rPr lang="es-MX" sz="2000" dirty="0"/>
                  <a:t>Métodos utilizados cuando se cuenta con un conjunto de datos los cuales se encuentran etiquetados por expertos. Por lo tanto, estos métodos tratan de hallar una función </a:t>
                </a:r>
                <a14:m>
                  <m:oMath xmlns:m="http://schemas.openxmlformats.org/officeDocument/2006/math">
                    <m:r>
                      <a:rPr lang="es-MX" sz="2000" b="0" i="1" smtClean="0">
                        <a:latin typeface="Cambria Math" panose="02040503050406030204" pitchFamily="18" charset="0"/>
                      </a:rPr>
                      <m:t>𝑓</m:t>
                    </m:r>
                  </m:oMath>
                </a14:m>
                <a:r>
                  <a:rPr lang="es-MX" sz="2000" dirty="0"/>
                  <a:t> que transforme la entrada </a:t>
                </a:r>
                <a14:m>
                  <m:oMath xmlns:m="http://schemas.openxmlformats.org/officeDocument/2006/math">
                    <m:r>
                      <a:rPr lang="es-MX" sz="2000" b="0" i="1" smtClean="0">
                        <a:latin typeface="Cambria Math" panose="02040503050406030204" pitchFamily="18" charset="0"/>
                      </a:rPr>
                      <m:t>𝑥</m:t>
                    </m:r>
                  </m:oMath>
                </a14:m>
                <a:r>
                  <a:rPr lang="es-MX" sz="2000" dirty="0"/>
                  <a:t> en una salida </a:t>
                </a:r>
                <a14:m>
                  <m:oMath xmlns:m="http://schemas.openxmlformats.org/officeDocument/2006/math">
                    <m:r>
                      <a:rPr lang="es-MX" sz="2000" b="0" i="1" smtClean="0">
                        <a:latin typeface="Cambria Math" panose="02040503050406030204" pitchFamily="18" charset="0"/>
                      </a:rPr>
                      <m:t>𝑦</m:t>
                    </m:r>
                    <m:r>
                      <a:rPr lang="es-MX" sz="2000" b="0" i="1" smtClean="0">
                        <a:latin typeface="Cambria Math" panose="02040503050406030204" pitchFamily="18" charset="0"/>
                      </a:rPr>
                      <m:t> </m:t>
                    </m:r>
                  </m:oMath>
                </a14:m>
                <a:r>
                  <a:rPr lang="es-MX" sz="2000" dirty="0"/>
                  <a:t>especifica.</a:t>
                </a:r>
              </a:p>
              <a:p>
                <a:pPr algn="ctr"/>
                <a:endParaRPr lang="es-MX" sz="2000" dirty="0"/>
              </a:p>
              <a:p>
                <a:pPr algn="ctr"/>
                <a14:m>
                  <m:oMathPara xmlns:m="http://schemas.openxmlformats.org/officeDocument/2006/math">
                    <m:oMathParaPr>
                      <m:jc m:val="centerGroup"/>
                    </m:oMathParaPr>
                    <m:oMath xmlns:m="http://schemas.openxmlformats.org/officeDocument/2006/math">
                      <m:r>
                        <a:rPr lang="es-MX" sz="2400" b="0" i="1" smtClean="0">
                          <a:latin typeface="Cambria Math" panose="02040503050406030204" pitchFamily="18" charset="0"/>
                        </a:rPr>
                        <m:t>𝑦</m:t>
                      </m:r>
                      <m:r>
                        <a:rPr lang="es-MX" sz="2400" b="0" i="1" smtClean="0">
                          <a:latin typeface="Cambria Math" panose="02040503050406030204" pitchFamily="18" charset="0"/>
                        </a:rPr>
                        <m:t>=</m:t>
                      </m:r>
                      <m:r>
                        <a:rPr lang="es-MX" sz="2400" b="0" i="1" smtClean="0">
                          <a:latin typeface="Cambria Math" panose="02040503050406030204" pitchFamily="18" charset="0"/>
                        </a:rPr>
                        <m:t>𝑓</m:t>
                      </m:r>
                      <m:r>
                        <a:rPr lang="es-MX" sz="2400" b="0" i="1" smtClean="0">
                          <a:latin typeface="Cambria Math" panose="02040503050406030204" pitchFamily="18" charset="0"/>
                        </a:rPr>
                        <m:t>(</m:t>
                      </m:r>
                      <m:r>
                        <a:rPr lang="es-MX" sz="2400" b="0" i="1" smtClean="0">
                          <a:latin typeface="Cambria Math" panose="02040503050406030204" pitchFamily="18" charset="0"/>
                        </a:rPr>
                        <m:t>𝑥</m:t>
                      </m:r>
                      <m:r>
                        <a:rPr lang="es-MX" sz="2400" b="0" i="1" smtClean="0">
                          <a:latin typeface="Cambria Math" panose="02040503050406030204" pitchFamily="18" charset="0"/>
                        </a:rPr>
                        <m:t>)</m:t>
                      </m:r>
                    </m:oMath>
                  </m:oMathPara>
                </a14:m>
                <a:endParaRPr lang="es-MX" sz="2400" dirty="0"/>
              </a:p>
              <a:p>
                <a:pPr algn="ctr"/>
                <a:endParaRPr lang="es-MX" dirty="0"/>
              </a:p>
            </p:txBody>
          </p:sp>
        </mc:Choice>
        <mc:Fallback xmlns="">
          <p:sp>
            <p:nvSpPr>
              <p:cNvPr id="2" name="CuadroTexto 1">
                <a:extLst>
                  <a:ext uri="{FF2B5EF4-FFF2-40B4-BE49-F238E27FC236}">
                    <a16:creationId xmlns:a16="http://schemas.microsoft.com/office/drawing/2014/main" id="{679AE59C-F223-456D-92F5-F7E36E5AE31A}"/>
                  </a:ext>
                </a:extLst>
              </p:cNvPr>
              <p:cNvSpPr txBox="1">
                <a:spLocks noRot="1" noChangeAspect="1" noMove="1" noResize="1" noEditPoints="1" noAdjustHandles="1" noChangeArrowheads="1" noChangeShapeType="1" noTextEdit="1"/>
              </p:cNvSpPr>
              <p:nvPr/>
            </p:nvSpPr>
            <p:spPr>
              <a:xfrm>
                <a:off x="1439662" y="899904"/>
                <a:ext cx="9312676" cy="1969770"/>
              </a:xfrm>
              <a:prstGeom prst="rect">
                <a:avLst/>
              </a:prstGeom>
              <a:blipFill>
                <a:blip r:embed="rId2"/>
                <a:stretch>
                  <a:fillRect l="-458" t="-1858" r="-982"/>
                </a:stretch>
              </a:blipFill>
            </p:spPr>
            <p:txBody>
              <a:bodyPr/>
              <a:lstStyle/>
              <a:p>
                <a:r>
                  <a:rPr lang="es-MX">
                    <a:noFill/>
                  </a:rPr>
                  <a:t> </a:t>
                </a:r>
              </a:p>
            </p:txBody>
          </p:sp>
        </mc:Fallback>
      </mc:AlternateContent>
      <p:sp>
        <p:nvSpPr>
          <p:cNvPr id="3" name="CuadroTexto 2">
            <a:extLst>
              <a:ext uri="{FF2B5EF4-FFF2-40B4-BE49-F238E27FC236}">
                <a16:creationId xmlns:a16="http://schemas.microsoft.com/office/drawing/2014/main" id="{8C5741CE-4770-4C74-998F-9D794527F6B8}"/>
              </a:ext>
            </a:extLst>
          </p:cNvPr>
          <p:cNvSpPr txBox="1"/>
          <p:nvPr/>
        </p:nvSpPr>
        <p:spPr>
          <a:xfrm>
            <a:off x="1439662" y="2803710"/>
            <a:ext cx="3885460" cy="2031325"/>
          </a:xfrm>
          <a:prstGeom prst="rect">
            <a:avLst/>
          </a:prstGeom>
          <a:noFill/>
        </p:spPr>
        <p:txBody>
          <a:bodyPr wrap="square" rtlCol="0">
            <a:spAutoFit/>
          </a:bodyPr>
          <a:lstStyle/>
          <a:p>
            <a:r>
              <a:rPr lang="es-MX" b="1" dirty="0"/>
              <a:t>Regresión: </a:t>
            </a:r>
            <a:r>
              <a:rPr lang="es-MX" dirty="0"/>
              <a:t>Es un problema en el que la salida es una valor real. </a:t>
            </a:r>
          </a:p>
          <a:p>
            <a:endParaRPr lang="es-MX" dirty="0"/>
          </a:p>
          <a:p>
            <a:pPr marL="285750" indent="-285750">
              <a:buFontTx/>
              <a:buChar char="-"/>
            </a:pPr>
            <a:r>
              <a:rPr lang="es-MX" dirty="0"/>
              <a:t>Nivel biométricos</a:t>
            </a:r>
          </a:p>
          <a:p>
            <a:pPr marL="285750" indent="-285750">
              <a:buFontTx/>
              <a:buChar char="-"/>
            </a:pPr>
            <a:r>
              <a:rPr lang="es-MX" dirty="0"/>
              <a:t>Niveles de incidencia de enfermedades </a:t>
            </a:r>
          </a:p>
          <a:p>
            <a:pPr marL="285750" indent="-285750">
              <a:buFontTx/>
              <a:buChar char="-"/>
            </a:pPr>
            <a:r>
              <a:rPr lang="es-MX" dirty="0" err="1"/>
              <a:t>Autoencoders</a:t>
            </a:r>
            <a:endParaRPr lang="es-MX" dirty="0"/>
          </a:p>
        </p:txBody>
      </p:sp>
      <p:pic>
        <p:nvPicPr>
          <p:cNvPr id="1030" name="Picture 6" descr="Resultado de imagen de glucose level regression">
            <a:extLst>
              <a:ext uri="{FF2B5EF4-FFF2-40B4-BE49-F238E27FC236}">
                <a16:creationId xmlns:a16="http://schemas.microsoft.com/office/drawing/2014/main" id="{D906F8E7-2D67-4DB2-9BBB-01AB4127D4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0882"/>
          <a:stretch/>
        </p:blipFill>
        <p:spPr bwMode="auto">
          <a:xfrm>
            <a:off x="2402467" y="5091977"/>
            <a:ext cx="1959849" cy="147732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esultado de imagen de segmentation medicine">
            <a:extLst>
              <a:ext uri="{FF2B5EF4-FFF2-40B4-BE49-F238E27FC236}">
                <a16:creationId xmlns:a16="http://schemas.microsoft.com/office/drawing/2014/main" id="{28C04E54-17BE-4906-9559-201EB71FCC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57305" y="5091977"/>
            <a:ext cx="1704609" cy="1477328"/>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a:extLst>
              <a:ext uri="{FF2B5EF4-FFF2-40B4-BE49-F238E27FC236}">
                <a16:creationId xmlns:a16="http://schemas.microsoft.com/office/drawing/2014/main" id="{014503D6-9F83-4F89-82B8-15D27E5E19A7}"/>
              </a:ext>
            </a:extLst>
          </p:cNvPr>
          <p:cNvSpPr/>
          <p:nvPr/>
        </p:nvSpPr>
        <p:spPr>
          <a:xfrm>
            <a:off x="6866880" y="2803710"/>
            <a:ext cx="3885460" cy="1477328"/>
          </a:xfrm>
          <a:prstGeom prst="rect">
            <a:avLst/>
          </a:prstGeom>
        </p:spPr>
        <p:txBody>
          <a:bodyPr wrap="square">
            <a:spAutoFit/>
          </a:bodyPr>
          <a:lstStyle/>
          <a:p>
            <a:r>
              <a:rPr lang="es-MX" b="1" dirty="0"/>
              <a:t>Clasificación: </a:t>
            </a:r>
            <a:r>
              <a:rPr lang="es-MX" dirty="0"/>
              <a:t>Es un problema en el que la salida es una variable categórica.</a:t>
            </a:r>
          </a:p>
          <a:p>
            <a:endParaRPr lang="es-MX" b="1" dirty="0"/>
          </a:p>
          <a:p>
            <a:pPr marL="285750" indent="-285750">
              <a:buFontTx/>
              <a:buChar char="-"/>
            </a:pPr>
            <a:r>
              <a:rPr lang="es-MX" dirty="0"/>
              <a:t>Clasificación de imágenes</a:t>
            </a:r>
          </a:p>
          <a:p>
            <a:pPr marL="285750" indent="-285750">
              <a:buFontTx/>
              <a:buChar char="-"/>
            </a:pPr>
            <a:r>
              <a:rPr lang="es-MX" dirty="0"/>
              <a:t>Segmentación de imágenes</a:t>
            </a:r>
          </a:p>
        </p:txBody>
      </p:sp>
    </p:spTree>
    <p:extLst>
      <p:ext uri="{BB962C8B-B14F-4D97-AF65-F5344CB8AC3E}">
        <p14:creationId xmlns:p14="http://schemas.microsoft.com/office/powerpoint/2010/main" val="32318119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CB93878-0588-4069-8933-50A1E44641C5}"/>
              </a:ext>
            </a:extLst>
          </p:cNvPr>
          <p:cNvSpPr txBox="1"/>
          <p:nvPr/>
        </p:nvSpPr>
        <p:spPr>
          <a:xfrm>
            <a:off x="2352583" y="168675"/>
            <a:ext cx="3725251" cy="461665"/>
          </a:xfrm>
          <a:prstGeom prst="rect">
            <a:avLst/>
          </a:prstGeom>
          <a:noFill/>
        </p:spPr>
        <p:txBody>
          <a:bodyPr wrap="none" rtlCol="0">
            <a:spAutoFit/>
          </a:bodyPr>
          <a:lstStyle/>
          <a:p>
            <a:r>
              <a:rPr lang="es-MX" sz="2400" b="1" dirty="0"/>
              <a:t>Ensambles de clasificadores</a:t>
            </a:r>
          </a:p>
        </p:txBody>
      </p:sp>
      <p:sp>
        <p:nvSpPr>
          <p:cNvPr id="3" name="CuadroTexto 2">
            <a:extLst>
              <a:ext uri="{FF2B5EF4-FFF2-40B4-BE49-F238E27FC236}">
                <a16:creationId xmlns:a16="http://schemas.microsoft.com/office/drawing/2014/main" id="{A3B8EFBA-73F5-49DF-AF9B-3874CC37358B}"/>
              </a:ext>
            </a:extLst>
          </p:cNvPr>
          <p:cNvSpPr txBox="1"/>
          <p:nvPr/>
        </p:nvSpPr>
        <p:spPr>
          <a:xfrm>
            <a:off x="597404" y="783187"/>
            <a:ext cx="10997191" cy="923330"/>
          </a:xfrm>
          <a:prstGeom prst="rect">
            <a:avLst/>
          </a:prstGeom>
          <a:noFill/>
        </p:spPr>
        <p:txBody>
          <a:bodyPr wrap="square" rtlCol="0">
            <a:spAutoFit/>
          </a:bodyPr>
          <a:lstStyle/>
          <a:p>
            <a:pPr algn="just"/>
            <a:r>
              <a:rPr lang="es-ES" dirty="0"/>
              <a:t>Cuando las personas tienen que tomar decisiones difíciles, normalmente toman en cuenta la opinión de varios expertos, buscando mejorar sus decisiones. Normalmente se prueban varios clasificadores y varias de sus variantes sobre una muestra “representativa” de los datos y se selecciona el mejor (de menor error aparente).</a:t>
            </a:r>
            <a:endParaRPr lang="es-MX" dirty="0"/>
          </a:p>
        </p:txBody>
      </p:sp>
      <p:sp>
        <p:nvSpPr>
          <p:cNvPr id="4" name="CuadroTexto 3">
            <a:extLst>
              <a:ext uri="{FF2B5EF4-FFF2-40B4-BE49-F238E27FC236}">
                <a16:creationId xmlns:a16="http://schemas.microsoft.com/office/drawing/2014/main" id="{C36AC1AF-454E-4625-880D-1BCFA0BCDFCA}"/>
              </a:ext>
            </a:extLst>
          </p:cNvPr>
          <p:cNvSpPr txBox="1"/>
          <p:nvPr/>
        </p:nvSpPr>
        <p:spPr>
          <a:xfrm>
            <a:off x="597404" y="1838452"/>
            <a:ext cx="7605928" cy="646331"/>
          </a:xfrm>
          <a:prstGeom prst="rect">
            <a:avLst/>
          </a:prstGeom>
          <a:noFill/>
        </p:spPr>
        <p:txBody>
          <a:bodyPr wrap="none" rtlCol="0">
            <a:spAutoFit/>
          </a:bodyPr>
          <a:lstStyle/>
          <a:p>
            <a:pPr marL="285750" indent="-285750">
              <a:buFont typeface="Arial" panose="020B0604020202020204" pitchFamily="34" charset="0"/>
              <a:buChar char="•"/>
            </a:pPr>
            <a:r>
              <a:rPr lang="es-MX" dirty="0"/>
              <a:t>Que los clasificadores tengan un buen desempeño (errores menores al 50%)</a:t>
            </a:r>
          </a:p>
          <a:p>
            <a:pPr marL="285750" indent="-285750">
              <a:buFont typeface="Arial" panose="020B0604020202020204" pitchFamily="34" charset="0"/>
              <a:buChar char="•"/>
            </a:pPr>
            <a:r>
              <a:rPr lang="es-MX" dirty="0"/>
              <a:t>Que sean diversos e independientes.</a:t>
            </a:r>
          </a:p>
        </p:txBody>
      </p:sp>
      <p:sp>
        <p:nvSpPr>
          <p:cNvPr id="5" name="CuadroTexto 4">
            <a:extLst>
              <a:ext uri="{FF2B5EF4-FFF2-40B4-BE49-F238E27FC236}">
                <a16:creationId xmlns:a16="http://schemas.microsoft.com/office/drawing/2014/main" id="{9347A5E7-9B03-4FF8-B79E-045B27A6FB9B}"/>
              </a:ext>
            </a:extLst>
          </p:cNvPr>
          <p:cNvSpPr txBox="1"/>
          <p:nvPr/>
        </p:nvSpPr>
        <p:spPr>
          <a:xfrm>
            <a:off x="1217372" y="2690336"/>
            <a:ext cx="4714043" cy="1477328"/>
          </a:xfrm>
          <a:prstGeom prst="rect">
            <a:avLst/>
          </a:prstGeom>
          <a:noFill/>
        </p:spPr>
        <p:txBody>
          <a:bodyPr wrap="square" rtlCol="0">
            <a:spAutoFit/>
          </a:bodyPr>
          <a:lstStyle/>
          <a:p>
            <a:pPr algn="ctr"/>
            <a:r>
              <a:rPr lang="es-MX" dirty="0">
                <a:solidFill>
                  <a:srgbClr val="FF0000"/>
                </a:solidFill>
              </a:rPr>
              <a:t>Al promediar los resultados se reduce el riesgo de seleccionar un mal clasificador.</a:t>
            </a:r>
          </a:p>
          <a:p>
            <a:pPr algn="ctr"/>
            <a:endParaRPr lang="es-MX" dirty="0">
              <a:solidFill>
                <a:srgbClr val="FF0000"/>
              </a:solidFill>
            </a:endParaRPr>
          </a:p>
          <a:p>
            <a:pPr algn="ctr"/>
            <a:r>
              <a:rPr lang="es-MX" dirty="0">
                <a:solidFill>
                  <a:srgbClr val="FF0000"/>
                </a:solidFill>
              </a:rPr>
              <a:t>Clasificadores individuales pueden quedar atrapados en mínimos locales. </a:t>
            </a:r>
          </a:p>
        </p:txBody>
      </p:sp>
      <p:pic>
        <p:nvPicPr>
          <p:cNvPr id="6" name="Imagen 5">
            <a:extLst>
              <a:ext uri="{FF2B5EF4-FFF2-40B4-BE49-F238E27FC236}">
                <a16:creationId xmlns:a16="http://schemas.microsoft.com/office/drawing/2014/main" id="{9CA65CCA-FA8B-4308-B198-DEBB6677465F}"/>
              </a:ext>
            </a:extLst>
          </p:cNvPr>
          <p:cNvPicPr>
            <a:picLocks noChangeAspect="1"/>
          </p:cNvPicPr>
          <p:nvPr/>
        </p:nvPicPr>
        <p:blipFill>
          <a:blip r:embed="rId2"/>
          <a:stretch>
            <a:fillRect/>
          </a:stretch>
        </p:blipFill>
        <p:spPr>
          <a:xfrm>
            <a:off x="7755240" y="2512139"/>
            <a:ext cx="3201735" cy="1833722"/>
          </a:xfrm>
          <a:prstGeom prst="rect">
            <a:avLst/>
          </a:prstGeom>
        </p:spPr>
      </p:pic>
      <p:pic>
        <p:nvPicPr>
          <p:cNvPr id="7" name="Imagen 6">
            <a:extLst>
              <a:ext uri="{FF2B5EF4-FFF2-40B4-BE49-F238E27FC236}">
                <a16:creationId xmlns:a16="http://schemas.microsoft.com/office/drawing/2014/main" id="{AEF8892F-41B8-4939-9433-7631121FB934}"/>
              </a:ext>
            </a:extLst>
          </p:cNvPr>
          <p:cNvPicPr>
            <a:picLocks noChangeAspect="1"/>
          </p:cNvPicPr>
          <p:nvPr/>
        </p:nvPicPr>
        <p:blipFill>
          <a:blip r:embed="rId3"/>
          <a:stretch>
            <a:fillRect/>
          </a:stretch>
        </p:blipFill>
        <p:spPr>
          <a:xfrm>
            <a:off x="7529208" y="4848193"/>
            <a:ext cx="3653801" cy="1471800"/>
          </a:xfrm>
          <a:prstGeom prst="rect">
            <a:avLst/>
          </a:prstGeom>
        </p:spPr>
      </p:pic>
      <p:sp>
        <p:nvSpPr>
          <p:cNvPr id="8" name="CuadroTexto 7">
            <a:extLst>
              <a:ext uri="{FF2B5EF4-FFF2-40B4-BE49-F238E27FC236}">
                <a16:creationId xmlns:a16="http://schemas.microsoft.com/office/drawing/2014/main" id="{0F30EFAE-83E1-4DA8-8938-D28C3AEDBC4B}"/>
              </a:ext>
            </a:extLst>
          </p:cNvPr>
          <p:cNvSpPr txBox="1"/>
          <p:nvPr/>
        </p:nvSpPr>
        <p:spPr>
          <a:xfrm>
            <a:off x="7712676" y="4412361"/>
            <a:ext cx="3286862" cy="369332"/>
          </a:xfrm>
          <a:prstGeom prst="rect">
            <a:avLst/>
          </a:prstGeom>
          <a:noFill/>
        </p:spPr>
        <p:txBody>
          <a:bodyPr wrap="none" rtlCol="0">
            <a:spAutoFit/>
          </a:bodyPr>
          <a:lstStyle/>
          <a:p>
            <a:r>
              <a:rPr lang="es-MX" dirty="0"/>
              <a:t>Ensamble de regresiones lineales</a:t>
            </a:r>
          </a:p>
        </p:txBody>
      </p:sp>
      <p:sp>
        <p:nvSpPr>
          <p:cNvPr id="9" name="CuadroTexto 8">
            <a:extLst>
              <a:ext uri="{FF2B5EF4-FFF2-40B4-BE49-F238E27FC236}">
                <a16:creationId xmlns:a16="http://schemas.microsoft.com/office/drawing/2014/main" id="{A625A42E-CBF1-4C81-A15E-CBE25874AE25}"/>
              </a:ext>
            </a:extLst>
          </p:cNvPr>
          <p:cNvSpPr txBox="1"/>
          <p:nvPr/>
        </p:nvSpPr>
        <p:spPr>
          <a:xfrm>
            <a:off x="7732906" y="6386493"/>
            <a:ext cx="3246402" cy="369332"/>
          </a:xfrm>
          <a:prstGeom prst="rect">
            <a:avLst/>
          </a:prstGeom>
          <a:noFill/>
        </p:spPr>
        <p:txBody>
          <a:bodyPr wrap="none" rtlCol="0">
            <a:spAutoFit/>
          </a:bodyPr>
          <a:lstStyle/>
          <a:p>
            <a:r>
              <a:rPr lang="es-MX" dirty="0"/>
              <a:t>Ensamble de arboles de decisión</a:t>
            </a:r>
          </a:p>
        </p:txBody>
      </p:sp>
      <p:pic>
        <p:nvPicPr>
          <p:cNvPr id="10" name="Imagen 9">
            <a:extLst>
              <a:ext uri="{FF2B5EF4-FFF2-40B4-BE49-F238E27FC236}">
                <a16:creationId xmlns:a16="http://schemas.microsoft.com/office/drawing/2014/main" id="{46E20A42-860E-4E66-9543-7694646087AA}"/>
              </a:ext>
            </a:extLst>
          </p:cNvPr>
          <p:cNvPicPr>
            <a:picLocks noChangeAspect="1"/>
          </p:cNvPicPr>
          <p:nvPr/>
        </p:nvPicPr>
        <p:blipFill>
          <a:blip r:embed="rId4"/>
          <a:stretch>
            <a:fillRect/>
          </a:stretch>
        </p:blipFill>
        <p:spPr>
          <a:xfrm>
            <a:off x="1447597" y="4289479"/>
            <a:ext cx="4253595" cy="2316485"/>
          </a:xfrm>
          <a:prstGeom prst="rect">
            <a:avLst/>
          </a:prstGeom>
        </p:spPr>
      </p:pic>
    </p:spTree>
    <p:extLst>
      <p:ext uri="{BB962C8B-B14F-4D97-AF65-F5344CB8AC3E}">
        <p14:creationId xmlns:p14="http://schemas.microsoft.com/office/powerpoint/2010/main" val="18322914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3E2979-9DC6-449C-884C-36086BC44D0A}"/>
              </a:ext>
            </a:extLst>
          </p:cNvPr>
          <p:cNvSpPr txBox="1"/>
          <p:nvPr/>
        </p:nvSpPr>
        <p:spPr>
          <a:xfrm>
            <a:off x="452758" y="292963"/>
            <a:ext cx="8395677" cy="2031325"/>
          </a:xfrm>
          <a:prstGeom prst="rect">
            <a:avLst/>
          </a:prstGeom>
          <a:noFill/>
        </p:spPr>
        <p:txBody>
          <a:bodyPr wrap="square" rtlCol="0">
            <a:spAutoFit/>
          </a:bodyPr>
          <a:lstStyle/>
          <a:p>
            <a:pPr algn="just"/>
            <a:r>
              <a:rPr lang="es-MX" b="1" dirty="0" err="1"/>
              <a:t>Bagging</a:t>
            </a:r>
            <a:r>
              <a:rPr lang="es-MX" b="1" dirty="0"/>
              <a:t> </a:t>
            </a:r>
            <a:r>
              <a:rPr lang="es-MX" dirty="0"/>
              <a:t>(Bootstrap </a:t>
            </a:r>
            <a:r>
              <a:rPr lang="es-MX" dirty="0" err="1"/>
              <a:t>aggregating</a:t>
            </a:r>
            <a:r>
              <a:rPr lang="es-MX" dirty="0"/>
              <a:t>): genera clasificadores de varias muestras de los ejemplos. Funciona bien para algoritmos de aprendizaje que cambien mucho sus estructuras cuando cambian los datos</a:t>
            </a:r>
          </a:p>
          <a:p>
            <a:pPr algn="just"/>
            <a:endParaRPr lang="es-MX" dirty="0"/>
          </a:p>
          <a:p>
            <a:pPr algn="just"/>
            <a:r>
              <a:rPr lang="es-MX" dirty="0"/>
              <a:t>Se separa el conjunto de datos en diferentes subconjuntos y se construye un clasificador para cada subconjunto. La salida del clasificador será la mayoría de votos (o promedio en problemas de regresión) de los clasificadores individuales. </a:t>
            </a:r>
          </a:p>
        </p:txBody>
      </p:sp>
      <p:sp>
        <p:nvSpPr>
          <p:cNvPr id="3" name="CuadroTexto 2">
            <a:extLst>
              <a:ext uri="{FF2B5EF4-FFF2-40B4-BE49-F238E27FC236}">
                <a16:creationId xmlns:a16="http://schemas.microsoft.com/office/drawing/2014/main" id="{699ADA4A-E714-41C0-AE46-7BE9AA452281}"/>
              </a:ext>
            </a:extLst>
          </p:cNvPr>
          <p:cNvSpPr txBox="1"/>
          <p:nvPr/>
        </p:nvSpPr>
        <p:spPr>
          <a:xfrm>
            <a:off x="4358936" y="3781241"/>
            <a:ext cx="7682144" cy="2308324"/>
          </a:xfrm>
          <a:prstGeom prst="rect">
            <a:avLst/>
          </a:prstGeom>
          <a:noFill/>
        </p:spPr>
        <p:txBody>
          <a:bodyPr wrap="square" rtlCol="0">
            <a:spAutoFit/>
          </a:bodyPr>
          <a:lstStyle/>
          <a:p>
            <a:pPr algn="just"/>
            <a:r>
              <a:rPr lang="es-MX" b="1" dirty="0" err="1"/>
              <a:t>Boosting</a:t>
            </a:r>
            <a:r>
              <a:rPr lang="es-MX" b="1" dirty="0"/>
              <a:t> (</a:t>
            </a:r>
            <a:r>
              <a:rPr lang="es-MX" dirty="0" err="1"/>
              <a:t>AdaBoost</a:t>
            </a:r>
            <a:r>
              <a:rPr lang="es-MX" b="1" dirty="0"/>
              <a:t>)</a:t>
            </a:r>
            <a:r>
              <a:rPr lang="es-MX" dirty="0"/>
              <a:t>: Se genera un conjunto secuencial de clasificadores. La idea es forzar al clasificador a minimizar el error, esto mediante la asignación de pesos. Los ejemplos mal clasificados tendrán mayo peso a la entrada del siguiente clasificador.</a:t>
            </a:r>
          </a:p>
          <a:p>
            <a:pPr algn="just"/>
            <a:endParaRPr lang="es-MX" b="1" dirty="0"/>
          </a:p>
          <a:p>
            <a:pPr algn="just"/>
            <a:r>
              <a:rPr lang="es-MX" dirty="0"/>
              <a:t>El clasificador final se forma usando un esquema de votación pesado que depende del desempeño de cada clasificador en su conjunto de entrenamiento. Este algoritmo requiere clasificadores débiles. </a:t>
            </a:r>
          </a:p>
        </p:txBody>
      </p:sp>
      <p:pic>
        <p:nvPicPr>
          <p:cNvPr id="4" name="Imagen 3">
            <a:extLst>
              <a:ext uri="{FF2B5EF4-FFF2-40B4-BE49-F238E27FC236}">
                <a16:creationId xmlns:a16="http://schemas.microsoft.com/office/drawing/2014/main" id="{68DBE6C2-AB87-4E49-AECE-DD9F67A41216}"/>
              </a:ext>
            </a:extLst>
          </p:cNvPr>
          <p:cNvPicPr>
            <a:picLocks noChangeAspect="1"/>
          </p:cNvPicPr>
          <p:nvPr/>
        </p:nvPicPr>
        <p:blipFill>
          <a:blip r:embed="rId2"/>
          <a:stretch>
            <a:fillRect/>
          </a:stretch>
        </p:blipFill>
        <p:spPr>
          <a:xfrm>
            <a:off x="9066357" y="105696"/>
            <a:ext cx="2423680" cy="2561650"/>
          </a:xfrm>
          <a:prstGeom prst="rect">
            <a:avLst/>
          </a:prstGeom>
        </p:spPr>
      </p:pic>
      <p:pic>
        <p:nvPicPr>
          <p:cNvPr id="5" name="Imagen 4">
            <a:extLst>
              <a:ext uri="{FF2B5EF4-FFF2-40B4-BE49-F238E27FC236}">
                <a16:creationId xmlns:a16="http://schemas.microsoft.com/office/drawing/2014/main" id="{9A6ED5B6-8D4A-4C72-A171-3CF70015BF96}"/>
              </a:ext>
            </a:extLst>
          </p:cNvPr>
          <p:cNvPicPr>
            <a:picLocks noChangeAspect="1"/>
          </p:cNvPicPr>
          <p:nvPr/>
        </p:nvPicPr>
        <p:blipFill>
          <a:blip r:embed="rId3"/>
          <a:stretch>
            <a:fillRect/>
          </a:stretch>
        </p:blipFill>
        <p:spPr>
          <a:xfrm>
            <a:off x="282932" y="3632106"/>
            <a:ext cx="3481202" cy="2606593"/>
          </a:xfrm>
          <a:prstGeom prst="rect">
            <a:avLst/>
          </a:prstGeom>
        </p:spPr>
      </p:pic>
    </p:spTree>
    <p:extLst>
      <p:ext uri="{BB962C8B-B14F-4D97-AF65-F5344CB8AC3E}">
        <p14:creationId xmlns:p14="http://schemas.microsoft.com/office/powerpoint/2010/main" val="24149809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F8171503-61A8-404A-AF32-CBDA15D0B73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62617" y="1531190"/>
            <a:ext cx="7229383" cy="4618970"/>
          </a:xfrm>
          <a:prstGeom prst="rect">
            <a:avLst/>
          </a:prstGeom>
        </p:spPr>
      </p:pic>
      <p:sp>
        <p:nvSpPr>
          <p:cNvPr id="3" name="CuadroTexto 2">
            <a:extLst>
              <a:ext uri="{FF2B5EF4-FFF2-40B4-BE49-F238E27FC236}">
                <a16:creationId xmlns:a16="http://schemas.microsoft.com/office/drawing/2014/main" id="{CF68BDE9-E196-412E-9634-938CA177DFAE}"/>
              </a:ext>
            </a:extLst>
          </p:cNvPr>
          <p:cNvSpPr txBox="1"/>
          <p:nvPr/>
        </p:nvSpPr>
        <p:spPr>
          <a:xfrm>
            <a:off x="300449" y="858887"/>
            <a:ext cx="4297873" cy="1846659"/>
          </a:xfrm>
          <a:prstGeom prst="rect">
            <a:avLst/>
          </a:prstGeom>
          <a:noFill/>
        </p:spPr>
        <p:txBody>
          <a:bodyPr wrap="square" rtlCol="0">
            <a:spAutoFit/>
          </a:bodyPr>
          <a:lstStyle/>
          <a:p>
            <a:r>
              <a:rPr lang="es-MX" sz="2400" b="1" dirty="0" err="1"/>
              <a:t>Random</a:t>
            </a:r>
            <a:r>
              <a:rPr lang="es-MX" sz="2400" b="1" dirty="0"/>
              <a:t> Forest</a:t>
            </a:r>
          </a:p>
          <a:p>
            <a:pPr algn="just"/>
            <a:endParaRPr lang="es-MX" dirty="0"/>
          </a:p>
          <a:p>
            <a:pPr algn="just"/>
            <a:r>
              <a:rPr lang="es-MX" dirty="0"/>
              <a:t>Conjunto de árboles de decisión construidos con </a:t>
            </a:r>
            <a:r>
              <a:rPr lang="es-MX" b="1" dirty="0" err="1"/>
              <a:t>Bagging</a:t>
            </a:r>
            <a:r>
              <a:rPr lang="es-MX" b="1" dirty="0"/>
              <a:t> y selección aleatoria de características</a:t>
            </a:r>
            <a:r>
              <a:rPr lang="es-MX" dirty="0"/>
              <a:t>. Los arboles no necesitan podado para evitar </a:t>
            </a:r>
            <a:r>
              <a:rPr lang="es-MX" b="1" dirty="0" err="1"/>
              <a:t>overfitting</a:t>
            </a:r>
            <a:r>
              <a:rPr lang="es-MX" dirty="0"/>
              <a:t>.</a:t>
            </a:r>
          </a:p>
        </p:txBody>
      </p:sp>
      <mc:AlternateContent xmlns:mc="http://schemas.openxmlformats.org/markup-compatibility/2006" xmlns:a14="http://schemas.microsoft.com/office/drawing/2010/main">
        <mc:Choice Requires="a14">
          <p:sp>
            <p:nvSpPr>
              <p:cNvPr id="4" name="Rectángulo 3">
                <a:extLst>
                  <a:ext uri="{FF2B5EF4-FFF2-40B4-BE49-F238E27FC236}">
                    <a16:creationId xmlns:a16="http://schemas.microsoft.com/office/drawing/2014/main" id="{1304831A-79BF-4C44-B9B5-8E769AC75D55}"/>
                  </a:ext>
                </a:extLst>
              </p:cNvPr>
              <p:cNvSpPr/>
              <p:nvPr/>
            </p:nvSpPr>
            <p:spPr>
              <a:xfrm>
                <a:off x="320987" y="3029491"/>
                <a:ext cx="4277335" cy="46166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s-MX" sz="2400" i="1">
                          <a:latin typeface="Cambria Math" panose="02040503050406030204" pitchFamily="18" charset="0"/>
                        </a:rPr>
                        <m:t>𝑅𝐹</m:t>
                      </m:r>
                      <m:r>
                        <a:rPr lang="es-MX" sz="2400" i="0">
                          <a:latin typeface="Cambria Math" panose="02040503050406030204" pitchFamily="18" charset="0"/>
                        </a:rPr>
                        <m:t>= </m:t>
                      </m:r>
                      <m:d>
                        <m:dPr>
                          <m:begChr m:val="{"/>
                          <m:endChr m:val="}"/>
                          <m:ctrlPr>
                            <a:rPr lang="es-MX" sz="2400" i="1">
                              <a:latin typeface="Cambria Math" panose="02040503050406030204" pitchFamily="18" charset="0"/>
                            </a:rPr>
                          </m:ctrlPr>
                        </m:dPr>
                        <m:e>
                          <m:sSub>
                            <m:sSubPr>
                              <m:ctrlPr>
                                <a:rPr lang="es-MX" sz="2400" i="1">
                                  <a:latin typeface="Cambria Math" panose="02040503050406030204" pitchFamily="18" charset="0"/>
                                </a:rPr>
                              </m:ctrlPr>
                            </m:sSubPr>
                            <m:e>
                              <m:r>
                                <a:rPr lang="es-MX" sz="2400" i="1">
                                  <a:latin typeface="Cambria Math" panose="02040503050406030204" pitchFamily="18" charset="0"/>
                                </a:rPr>
                                <m:t>𝑇</m:t>
                              </m:r>
                            </m:e>
                            <m:sub>
                              <m:r>
                                <a:rPr lang="es-MX" sz="2400" i="0">
                                  <a:latin typeface="Cambria Math" panose="02040503050406030204" pitchFamily="18" charset="0"/>
                                </a:rPr>
                                <m:t>1</m:t>
                              </m:r>
                            </m:sub>
                          </m:sSub>
                          <m:d>
                            <m:dPr>
                              <m:ctrlPr>
                                <a:rPr lang="es-MX" sz="2400" i="1">
                                  <a:latin typeface="Cambria Math" panose="02040503050406030204" pitchFamily="18" charset="0"/>
                                </a:rPr>
                              </m:ctrlPr>
                            </m:dPr>
                            <m:e>
                              <m:r>
                                <a:rPr lang="es-MX" sz="2400" i="1">
                                  <a:latin typeface="Cambria Math" panose="02040503050406030204" pitchFamily="18" charset="0"/>
                                </a:rPr>
                                <m:t>𝑋</m:t>
                              </m:r>
                            </m:e>
                          </m:d>
                          <m:r>
                            <a:rPr lang="es-MX" sz="2400" i="0">
                              <a:latin typeface="Cambria Math" panose="02040503050406030204" pitchFamily="18" charset="0"/>
                            </a:rPr>
                            <m:t>,</m:t>
                          </m:r>
                          <m:sSub>
                            <m:sSubPr>
                              <m:ctrlPr>
                                <a:rPr lang="es-MX" sz="2400" i="1">
                                  <a:latin typeface="Cambria Math" panose="02040503050406030204" pitchFamily="18" charset="0"/>
                                </a:rPr>
                              </m:ctrlPr>
                            </m:sSubPr>
                            <m:e>
                              <m:r>
                                <a:rPr lang="es-MX" sz="2400" i="1">
                                  <a:latin typeface="Cambria Math" panose="02040503050406030204" pitchFamily="18" charset="0"/>
                                </a:rPr>
                                <m:t>𝑇</m:t>
                              </m:r>
                            </m:e>
                            <m:sub>
                              <m:r>
                                <a:rPr lang="es-MX" sz="2400" i="0">
                                  <a:latin typeface="Cambria Math" panose="02040503050406030204" pitchFamily="18" charset="0"/>
                                </a:rPr>
                                <m:t>2</m:t>
                              </m:r>
                            </m:sub>
                          </m:sSub>
                          <m:d>
                            <m:dPr>
                              <m:ctrlPr>
                                <a:rPr lang="es-MX" sz="2400" i="1">
                                  <a:latin typeface="Cambria Math" panose="02040503050406030204" pitchFamily="18" charset="0"/>
                                </a:rPr>
                              </m:ctrlPr>
                            </m:dPr>
                            <m:e>
                              <m:r>
                                <a:rPr lang="es-MX" sz="2400" i="1">
                                  <a:latin typeface="Cambria Math" panose="02040503050406030204" pitchFamily="18" charset="0"/>
                                </a:rPr>
                                <m:t>𝑋</m:t>
                              </m:r>
                            </m:e>
                          </m:d>
                          <m:r>
                            <a:rPr lang="es-MX" sz="2400" i="0">
                              <a:latin typeface="Cambria Math" panose="02040503050406030204" pitchFamily="18" charset="0"/>
                            </a:rPr>
                            <m:t>,…,</m:t>
                          </m:r>
                          <m:sSub>
                            <m:sSubPr>
                              <m:ctrlPr>
                                <a:rPr lang="es-MX" sz="2400" i="1">
                                  <a:latin typeface="Cambria Math" panose="02040503050406030204" pitchFamily="18" charset="0"/>
                                </a:rPr>
                              </m:ctrlPr>
                            </m:sSubPr>
                            <m:e>
                              <m:r>
                                <a:rPr lang="es-MX" sz="2400" i="1">
                                  <a:latin typeface="Cambria Math" panose="02040503050406030204" pitchFamily="18" charset="0"/>
                                </a:rPr>
                                <m:t>𝑇</m:t>
                              </m:r>
                            </m:e>
                            <m:sub>
                              <m:r>
                                <a:rPr lang="es-MX" sz="2400" i="1">
                                  <a:latin typeface="Cambria Math" panose="02040503050406030204" pitchFamily="18" charset="0"/>
                                </a:rPr>
                                <m:t>𝐵</m:t>
                              </m:r>
                            </m:sub>
                          </m:sSub>
                          <m:d>
                            <m:dPr>
                              <m:ctrlPr>
                                <a:rPr lang="es-MX" sz="2400" i="1">
                                  <a:latin typeface="Cambria Math" panose="02040503050406030204" pitchFamily="18" charset="0"/>
                                </a:rPr>
                              </m:ctrlPr>
                            </m:dPr>
                            <m:e>
                              <m:r>
                                <a:rPr lang="es-MX" sz="2400" i="1">
                                  <a:latin typeface="Cambria Math" panose="02040503050406030204" pitchFamily="18" charset="0"/>
                                </a:rPr>
                                <m:t>𝑋</m:t>
                              </m:r>
                            </m:e>
                          </m:d>
                        </m:e>
                      </m:d>
                      <m:r>
                        <a:rPr lang="es-MX" sz="2400" i="0">
                          <a:latin typeface="Cambria Math" panose="02040503050406030204" pitchFamily="18" charset="0"/>
                        </a:rPr>
                        <m:t> </m:t>
                      </m:r>
                    </m:oMath>
                  </m:oMathPara>
                </a14:m>
                <a:endParaRPr lang="es-MX" sz="2400" dirty="0"/>
              </a:p>
            </p:txBody>
          </p:sp>
        </mc:Choice>
        <mc:Fallback xmlns="">
          <p:sp>
            <p:nvSpPr>
              <p:cNvPr id="4" name="Rectángulo 3">
                <a:extLst>
                  <a:ext uri="{FF2B5EF4-FFF2-40B4-BE49-F238E27FC236}">
                    <a16:creationId xmlns:a16="http://schemas.microsoft.com/office/drawing/2014/main" id="{1304831A-79BF-4C44-B9B5-8E769AC75D55}"/>
                  </a:ext>
                </a:extLst>
              </p:cNvPr>
              <p:cNvSpPr>
                <a:spLocks noRot="1" noChangeAspect="1" noMove="1" noResize="1" noEditPoints="1" noAdjustHandles="1" noChangeArrowheads="1" noChangeShapeType="1" noTextEdit="1"/>
              </p:cNvSpPr>
              <p:nvPr/>
            </p:nvSpPr>
            <p:spPr>
              <a:xfrm>
                <a:off x="320987" y="3029491"/>
                <a:ext cx="4277335" cy="461665"/>
              </a:xfrm>
              <a:prstGeom prst="rect">
                <a:avLst/>
              </a:prstGeom>
              <a:blipFill>
                <a:blip r:embed="rId3"/>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5" name="Rectángulo 4">
                <a:extLst>
                  <a:ext uri="{FF2B5EF4-FFF2-40B4-BE49-F238E27FC236}">
                    <a16:creationId xmlns:a16="http://schemas.microsoft.com/office/drawing/2014/main" id="{DC557AA0-B98B-4C08-B407-0BABA92140C0}"/>
                  </a:ext>
                </a:extLst>
              </p:cNvPr>
              <p:cNvSpPr/>
              <p:nvPr/>
            </p:nvSpPr>
            <p:spPr>
              <a:xfrm>
                <a:off x="310717" y="4190220"/>
                <a:ext cx="4297874" cy="523220"/>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s-MX" sz="2800" i="1">
                          <a:latin typeface="Cambria Math" panose="02040503050406030204" pitchFamily="18" charset="0"/>
                        </a:rPr>
                        <m:t>𝑋</m:t>
                      </m:r>
                      <m:r>
                        <a:rPr lang="es-MX" sz="2800" i="0">
                          <a:latin typeface="Cambria Math" panose="02040503050406030204" pitchFamily="18" charset="0"/>
                        </a:rPr>
                        <m:t>= </m:t>
                      </m:r>
                      <m:d>
                        <m:dPr>
                          <m:begChr m:val="{"/>
                          <m:endChr m:val="}"/>
                          <m:ctrlPr>
                            <a:rPr lang="es-MX" sz="2800" i="1">
                              <a:latin typeface="Cambria Math" panose="02040503050406030204" pitchFamily="18" charset="0"/>
                            </a:rPr>
                          </m:ctrlPr>
                        </m:dPr>
                        <m:e>
                          <m:sSub>
                            <m:sSubPr>
                              <m:ctrlPr>
                                <a:rPr lang="es-MX" sz="2800" i="1">
                                  <a:latin typeface="Cambria Math" panose="02040503050406030204" pitchFamily="18" charset="0"/>
                                </a:rPr>
                              </m:ctrlPr>
                            </m:sSubPr>
                            <m:e>
                              <m:r>
                                <a:rPr lang="es-MX" sz="2800" i="1">
                                  <a:latin typeface="Cambria Math" panose="02040503050406030204" pitchFamily="18" charset="0"/>
                                </a:rPr>
                                <m:t>𝑥</m:t>
                              </m:r>
                            </m:e>
                            <m:sub>
                              <m:r>
                                <a:rPr lang="es-MX" sz="2800" i="0">
                                  <a:latin typeface="Cambria Math" panose="02040503050406030204" pitchFamily="18" charset="0"/>
                                </a:rPr>
                                <m:t>1</m:t>
                              </m:r>
                            </m:sub>
                          </m:sSub>
                          <m:r>
                            <a:rPr lang="es-MX" sz="2800" i="0">
                              <a:latin typeface="Cambria Math" panose="02040503050406030204" pitchFamily="18" charset="0"/>
                            </a:rPr>
                            <m:t>,</m:t>
                          </m:r>
                          <m:sSub>
                            <m:sSubPr>
                              <m:ctrlPr>
                                <a:rPr lang="es-MX" sz="2800" i="1">
                                  <a:latin typeface="Cambria Math" panose="02040503050406030204" pitchFamily="18" charset="0"/>
                                </a:rPr>
                              </m:ctrlPr>
                            </m:sSubPr>
                            <m:e>
                              <m:r>
                                <a:rPr lang="es-MX" sz="2800" i="1">
                                  <a:latin typeface="Cambria Math" panose="02040503050406030204" pitchFamily="18" charset="0"/>
                                </a:rPr>
                                <m:t>𝑥</m:t>
                              </m:r>
                            </m:e>
                            <m:sub>
                              <m:r>
                                <a:rPr lang="es-MX" sz="2800" i="0">
                                  <a:latin typeface="Cambria Math" panose="02040503050406030204" pitchFamily="18" charset="0"/>
                                </a:rPr>
                                <m:t>2</m:t>
                              </m:r>
                            </m:sub>
                          </m:sSub>
                          <m:r>
                            <a:rPr lang="es-MX" sz="2800" i="0">
                              <a:latin typeface="Cambria Math" panose="02040503050406030204" pitchFamily="18" charset="0"/>
                            </a:rPr>
                            <m:t>,…</m:t>
                          </m:r>
                          <m:sSub>
                            <m:sSubPr>
                              <m:ctrlPr>
                                <a:rPr lang="es-MX" sz="2800" i="1">
                                  <a:latin typeface="Cambria Math" panose="02040503050406030204" pitchFamily="18" charset="0"/>
                                </a:rPr>
                              </m:ctrlPr>
                            </m:sSubPr>
                            <m:e>
                              <m:r>
                                <a:rPr lang="es-MX" sz="2800" i="1">
                                  <a:latin typeface="Cambria Math" panose="02040503050406030204" pitchFamily="18" charset="0"/>
                                </a:rPr>
                                <m:t>𝑥</m:t>
                              </m:r>
                            </m:e>
                            <m:sub>
                              <m:r>
                                <a:rPr lang="es-MX" sz="2800" i="1">
                                  <a:latin typeface="Cambria Math" panose="02040503050406030204" pitchFamily="18" charset="0"/>
                                </a:rPr>
                                <m:t>𝑀</m:t>
                              </m:r>
                            </m:sub>
                          </m:sSub>
                        </m:e>
                      </m:d>
                    </m:oMath>
                  </m:oMathPara>
                </a14:m>
                <a:endParaRPr lang="es-MX" sz="2800" dirty="0"/>
              </a:p>
            </p:txBody>
          </p:sp>
        </mc:Choice>
        <mc:Fallback xmlns="">
          <p:sp>
            <p:nvSpPr>
              <p:cNvPr id="5" name="Rectángulo 4">
                <a:extLst>
                  <a:ext uri="{FF2B5EF4-FFF2-40B4-BE49-F238E27FC236}">
                    <a16:creationId xmlns:a16="http://schemas.microsoft.com/office/drawing/2014/main" id="{DC557AA0-B98B-4C08-B407-0BABA92140C0}"/>
                  </a:ext>
                </a:extLst>
              </p:cNvPr>
              <p:cNvSpPr>
                <a:spLocks noRot="1" noChangeAspect="1" noMove="1" noResize="1" noEditPoints="1" noAdjustHandles="1" noChangeArrowheads="1" noChangeShapeType="1" noTextEdit="1"/>
              </p:cNvSpPr>
              <p:nvPr/>
            </p:nvSpPr>
            <p:spPr>
              <a:xfrm>
                <a:off x="310717" y="4190220"/>
                <a:ext cx="4297874" cy="523220"/>
              </a:xfrm>
              <a:prstGeom prst="rect">
                <a:avLst/>
              </a:prstGeom>
              <a:blipFill>
                <a:blip r:embed="rId4"/>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6" name="Rectángulo 3">
                <a:extLst>
                  <a:ext uri="{FF2B5EF4-FFF2-40B4-BE49-F238E27FC236}">
                    <a16:creationId xmlns:a16="http://schemas.microsoft.com/office/drawing/2014/main" id="{D73A3F17-D093-4001-84AD-EB641749592C}"/>
                  </a:ext>
                </a:extLst>
              </p:cNvPr>
              <p:cNvSpPr/>
              <p:nvPr/>
            </p:nvSpPr>
            <p:spPr>
              <a:xfrm>
                <a:off x="850965" y="3609855"/>
                <a:ext cx="3217378" cy="46166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s-ES" sz="2400" b="0" i="1" smtClean="0">
                          <a:latin typeface="Cambria Math"/>
                        </a:rPr>
                        <m:t>500&lt;</m:t>
                      </m:r>
                      <m:r>
                        <a:rPr lang="es-ES" sz="2400" b="0" i="1" smtClean="0">
                          <a:latin typeface="Cambria Math"/>
                        </a:rPr>
                        <m:t>𝐵</m:t>
                      </m:r>
                      <m:r>
                        <a:rPr lang="es-MX" sz="2400" i="0">
                          <a:latin typeface="Cambria Math" panose="02040503050406030204" pitchFamily="18" charset="0"/>
                        </a:rPr>
                        <m:t>&lt;</m:t>
                      </m:r>
                      <m:r>
                        <a:rPr lang="es-ES" sz="2400" b="0" i="0" smtClean="0">
                          <a:latin typeface="Cambria Math"/>
                        </a:rPr>
                        <m:t>1000</m:t>
                      </m:r>
                    </m:oMath>
                  </m:oMathPara>
                </a14:m>
                <a:endParaRPr lang="es-MX" sz="2400" dirty="0"/>
              </a:p>
            </p:txBody>
          </p:sp>
        </mc:Choice>
        <mc:Fallback xmlns="">
          <p:sp>
            <p:nvSpPr>
              <p:cNvPr id="6" name="Rectángulo 3">
                <a:extLst>
                  <a:ext uri="{FF2B5EF4-FFF2-40B4-BE49-F238E27FC236}">
                    <a16:creationId xmlns:a16="http://schemas.microsoft.com/office/drawing/2014/main" id="{D73A3F17-D093-4001-84AD-EB641749592C}"/>
                  </a:ext>
                </a:extLst>
              </p:cNvPr>
              <p:cNvSpPr>
                <a:spLocks noRot="1" noChangeAspect="1" noMove="1" noResize="1" noEditPoints="1" noAdjustHandles="1" noChangeArrowheads="1" noChangeShapeType="1" noTextEdit="1"/>
              </p:cNvSpPr>
              <p:nvPr/>
            </p:nvSpPr>
            <p:spPr>
              <a:xfrm>
                <a:off x="850965" y="3609855"/>
                <a:ext cx="3217378" cy="461665"/>
              </a:xfrm>
              <a:prstGeom prst="rect">
                <a:avLst/>
              </a:prstGeom>
              <a:blipFill>
                <a:blip r:embed="rId5"/>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7" name="Rectángulo 6">
                <a:extLst>
                  <a:ext uri="{FF2B5EF4-FFF2-40B4-BE49-F238E27FC236}">
                    <a16:creationId xmlns:a16="http://schemas.microsoft.com/office/drawing/2014/main" id="{500B6B2A-5D36-4BDF-8F74-26F81EC928BF}"/>
                  </a:ext>
                </a:extLst>
              </p:cNvPr>
              <p:cNvSpPr/>
              <p:nvPr/>
            </p:nvSpPr>
            <p:spPr>
              <a:xfrm>
                <a:off x="320987" y="4988879"/>
                <a:ext cx="1928362" cy="523220"/>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s-MX" sz="2800" i="1">
                          <a:latin typeface="Cambria Math" panose="02040503050406030204" pitchFamily="18" charset="0"/>
                        </a:rPr>
                        <m:t>𝑛</m:t>
                      </m:r>
                      <m:r>
                        <a:rPr lang="es-MX" sz="2800" i="0">
                          <a:latin typeface="Cambria Math" panose="02040503050406030204" pitchFamily="18" charset="0"/>
                        </a:rPr>
                        <m:t>&lt;</m:t>
                      </m:r>
                      <m:r>
                        <a:rPr lang="es-MX" sz="2800" i="1">
                          <a:latin typeface="Cambria Math" panose="02040503050406030204" pitchFamily="18" charset="0"/>
                        </a:rPr>
                        <m:t>𝑁</m:t>
                      </m:r>
                    </m:oMath>
                  </m:oMathPara>
                </a14:m>
                <a:endParaRPr lang="es-MX" sz="2800" dirty="0"/>
              </a:p>
            </p:txBody>
          </p:sp>
        </mc:Choice>
        <mc:Fallback xmlns="">
          <p:sp>
            <p:nvSpPr>
              <p:cNvPr id="7" name="Rectángulo 6">
                <a:extLst>
                  <a:ext uri="{FF2B5EF4-FFF2-40B4-BE49-F238E27FC236}">
                    <a16:creationId xmlns:a16="http://schemas.microsoft.com/office/drawing/2014/main" id="{500B6B2A-5D36-4BDF-8F74-26F81EC928BF}"/>
                  </a:ext>
                </a:extLst>
              </p:cNvPr>
              <p:cNvSpPr>
                <a:spLocks noRot="1" noChangeAspect="1" noMove="1" noResize="1" noEditPoints="1" noAdjustHandles="1" noChangeArrowheads="1" noChangeShapeType="1" noTextEdit="1"/>
              </p:cNvSpPr>
              <p:nvPr/>
            </p:nvSpPr>
            <p:spPr>
              <a:xfrm>
                <a:off x="320987" y="4988879"/>
                <a:ext cx="1928362" cy="523220"/>
              </a:xfrm>
              <a:prstGeom prst="rect">
                <a:avLst/>
              </a:prstGeom>
              <a:blipFill>
                <a:blip r:embed="rId6"/>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8" name="Rectángulo 7">
                <a:extLst>
                  <a:ext uri="{FF2B5EF4-FFF2-40B4-BE49-F238E27FC236}">
                    <a16:creationId xmlns:a16="http://schemas.microsoft.com/office/drawing/2014/main" id="{19B6A382-C5E5-4FD3-8A07-B7D2D0B3F5A8}"/>
                  </a:ext>
                </a:extLst>
              </p:cNvPr>
              <p:cNvSpPr/>
              <p:nvPr/>
            </p:nvSpPr>
            <p:spPr>
              <a:xfrm>
                <a:off x="320987" y="5787539"/>
                <a:ext cx="1928362" cy="90178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s-MX" sz="2800" i="1" smtClean="0">
                          <a:latin typeface="Cambria Math" panose="02040503050406030204" pitchFamily="18" charset="0"/>
                        </a:rPr>
                        <m:t>𝑛</m:t>
                      </m:r>
                      <m:r>
                        <a:rPr lang="en-US" sz="2800" b="0" i="0" smtClean="0">
                          <a:latin typeface="Cambria Math" panose="02040503050406030204" pitchFamily="18" charset="0"/>
                        </a:rPr>
                        <m:t>=</m:t>
                      </m:r>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2</m:t>
                          </m:r>
                          <m:r>
                            <a:rPr lang="en-US" sz="2800" b="0" i="1" smtClean="0">
                              <a:latin typeface="Cambria Math" panose="02040503050406030204" pitchFamily="18" charset="0"/>
                            </a:rPr>
                            <m:t>𝑁</m:t>
                          </m:r>
                        </m:num>
                        <m:den>
                          <m:r>
                            <a:rPr lang="en-US" sz="2800" b="0" i="1" smtClean="0">
                              <a:latin typeface="Cambria Math" panose="02040503050406030204" pitchFamily="18" charset="0"/>
                            </a:rPr>
                            <m:t>3</m:t>
                          </m:r>
                        </m:den>
                      </m:f>
                    </m:oMath>
                  </m:oMathPara>
                </a14:m>
                <a:endParaRPr lang="es-MX" sz="2800" dirty="0"/>
              </a:p>
            </p:txBody>
          </p:sp>
        </mc:Choice>
        <mc:Fallback xmlns="">
          <p:sp>
            <p:nvSpPr>
              <p:cNvPr id="8" name="Rectángulo 7">
                <a:extLst>
                  <a:ext uri="{FF2B5EF4-FFF2-40B4-BE49-F238E27FC236}">
                    <a16:creationId xmlns:a16="http://schemas.microsoft.com/office/drawing/2014/main" id="{19B6A382-C5E5-4FD3-8A07-B7D2D0B3F5A8}"/>
                  </a:ext>
                </a:extLst>
              </p:cNvPr>
              <p:cNvSpPr>
                <a:spLocks noRot="1" noChangeAspect="1" noMove="1" noResize="1" noEditPoints="1" noAdjustHandles="1" noChangeArrowheads="1" noChangeShapeType="1" noTextEdit="1"/>
              </p:cNvSpPr>
              <p:nvPr/>
            </p:nvSpPr>
            <p:spPr>
              <a:xfrm>
                <a:off x="320987" y="5787539"/>
                <a:ext cx="1928362" cy="901785"/>
              </a:xfrm>
              <a:prstGeom prst="rect">
                <a:avLst/>
              </a:prstGeom>
              <a:blipFill>
                <a:blip r:embed="rId7"/>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9" name="Rectángulo 8">
                <a:extLst>
                  <a:ext uri="{FF2B5EF4-FFF2-40B4-BE49-F238E27FC236}">
                    <a16:creationId xmlns:a16="http://schemas.microsoft.com/office/drawing/2014/main" id="{15A67014-7876-40AD-AFAA-6779CBE79B97}"/>
                  </a:ext>
                </a:extLst>
              </p:cNvPr>
              <p:cNvSpPr/>
              <p:nvPr/>
            </p:nvSpPr>
            <p:spPr>
              <a:xfrm>
                <a:off x="2456663" y="4930374"/>
                <a:ext cx="1800251" cy="523220"/>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s-MX" sz="2800" i="1">
                          <a:latin typeface="Cambria Math" panose="02040503050406030204" pitchFamily="18" charset="0"/>
                        </a:rPr>
                        <m:t>𝑚</m:t>
                      </m:r>
                      <m:r>
                        <a:rPr lang="es-MX" sz="2800" i="0">
                          <a:latin typeface="Cambria Math" panose="02040503050406030204" pitchFamily="18" charset="0"/>
                        </a:rPr>
                        <m:t>&lt;</m:t>
                      </m:r>
                      <m:r>
                        <a:rPr lang="es-MX" sz="2800" i="1">
                          <a:latin typeface="Cambria Math" panose="02040503050406030204" pitchFamily="18" charset="0"/>
                        </a:rPr>
                        <m:t>𝑀</m:t>
                      </m:r>
                    </m:oMath>
                  </m:oMathPara>
                </a14:m>
                <a:endParaRPr lang="es-MX" sz="2800" dirty="0"/>
              </a:p>
            </p:txBody>
          </p:sp>
        </mc:Choice>
        <mc:Fallback xmlns="">
          <p:sp>
            <p:nvSpPr>
              <p:cNvPr id="9" name="Rectángulo 8">
                <a:extLst>
                  <a:ext uri="{FF2B5EF4-FFF2-40B4-BE49-F238E27FC236}">
                    <a16:creationId xmlns:a16="http://schemas.microsoft.com/office/drawing/2014/main" id="{15A67014-7876-40AD-AFAA-6779CBE79B97}"/>
                  </a:ext>
                </a:extLst>
              </p:cNvPr>
              <p:cNvSpPr>
                <a:spLocks noRot="1" noChangeAspect="1" noMove="1" noResize="1" noEditPoints="1" noAdjustHandles="1" noChangeArrowheads="1" noChangeShapeType="1" noTextEdit="1"/>
              </p:cNvSpPr>
              <p:nvPr/>
            </p:nvSpPr>
            <p:spPr>
              <a:xfrm>
                <a:off x="2456663" y="4930374"/>
                <a:ext cx="1800251" cy="523220"/>
              </a:xfrm>
              <a:prstGeom prst="rect">
                <a:avLst/>
              </a:prstGeom>
              <a:blipFill>
                <a:blip r:embed="rId8"/>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10" name="Rectángulo 9">
                <a:extLst>
                  <a:ext uri="{FF2B5EF4-FFF2-40B4-BE49-F238E27FC236}">
                    <a16:creationId xmlns:a16="http://schemas.microsoft.com/office/drawing/2014/main" id="{3A9DFC9D-973B-45E3-92F9-69F855C0C36F}"/>
                  </a:ext>
                </a:extLst>
              </p:cNvPr>
              <p:cNvSpPr/>
              <p:nvPr/>
            </p:nvSpPr>
            <p:spPr>
              <a:xfrm>
                <a:off x="2459654" y="5883090"/>
                <a:ext cx="1502823" cy="57111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f>
                        <m:fPr>
                          <m:type m:val="lin"/>
                          <m:ctrlPr>
                            <a:rPr lang="es-MX" sz="2800" i="1" smtClean="0">
                              <a:latin typeface="Cambria Math" panose="02040503050406030204" pitchFamily="18" charset="0"/>
                            </a:rPr>
                          </m:ctrlPr>
                        </m:fPr>
                        <m:num>
                          <m:r>
                            <a:rPr lang="es-MX" sz="2800" i="1">
                              <a:latin typeface="Cambria Math" panose="02040503050406030204" pitchFamily="18" charset="0"/>
                            </a:rPr>
                            <m:t>𝑚</m:t>
                          </m:r>
                          <m:r>
                            <a:rPr lang="en-US" sz="2800" b="0" i="0" smtClean="0">
                              <a:latin typeface="Cambria Math" panose="02040503050406030204" pitchFamily="18" charset="0"/>
                            </a:rPr>
                            <m:t>=</m:t>
                          </m:r>
                          <m:rad>
                            <m:radPr>
                              <m:degHide m:val="on"/>
                              <m:ctrlPr>
                                <a:rPr lang="es-MX" sz="2800" i="1">
                                  <a:latin typeface="Cambria Math" panose="02040503050406030204" pitchFamily="18" charset="0"/>
                                </a:rPr>
                              </m:ctrlPr>
                            </m:radPr>
                            <m:deg/>
                            <m:e>
                              <m:r>
                                <a:rPr lang="es-MX" sz="2800" i="1">
                                  <a:latin typeface="Cambria Math" panose="02040503050406030204" pitchFamily="18" charset="0"/>
                                </a:rPr>
                                <m:t>𝑀</m:t>
                              </m:r>
                            </m:e>
                          </m:rad>
                        </m:num>
                        <m:den>
                          <m:r>
                            <a:rPr lang="es-MX" sz="2800" i="0">
                              <a:latin typeface="Cambria Math" panose="02040503050406030204" pitchFamily="18" charset="0"/>
                            </a:rPr>
                            <m:t>2</m:t>
                          </m:r>
                        </m:den>
                      </m:f>
                    </m:oMath>
                  </m:oMathPara>
                </a14:m>
                <a:endParaRPr lang="es-MX" sz="2800" dirty="0"/>
              </a:p>
            </p:txBody>
          </p:sp>
        </mc:Choice>
        <mc:Fallback xmlns="">
          <p:sp>
            <p:nvSpPr>
              <p:cNvPr id="10" name="Rectángulo 9">
                <a:extLst>
                  <a:ext uri="{FF2B5EF4-FFF2-40B4-BE49-F238E27FC236}">
                    <a16:creationId xmlns:a16="http://schemas.microsoft.com/office/drawing/2014/main" id="{3A9DFC9D-973B-45E3-92F9-69F855C0C36F}"/>
                  </a:ext>
                </a:extLst>
              </p:cNvPr>
              <p:cNvSpPr>
                <a:spLocks noRot="1" noChangeAspect="1" noMove="1" noResize="1" noEditPoints="1" noAdjustHandles="1" noChangeArrowheads="1" noChangeShapeType="1" noTextEdit="1"/>
              </p:cNvSpPr>
              <p:nvPr/>
            </p:nvSpPr>
            <p:spPr>
              <a:xfrm>
                <a:off x="2459654" y="5883090"/>
                <a:ext cx="1502823" cy="571118"/>
              </a:xfrm>
              <a:prstGeom prst="rect">
                <a:avLst/>
              </a:prstGeom>
              <a:blipFill>
                <a:blip r:embed="rId9"/>
                <a:stretch>
                  <a:fillRect r="-17409"/>
                </a:stretch>
              </a:blipFill>
            </p:spPr>
            <p:txBody>
              <a:bodyPr/>
              <a:lstStyle/>
              <a:p>
                <a:r>
                  <a:rPr lang="es-MX">
                    <a:noFill/>
                  </a:rPr>
                  <a:t> </a:t>
                </a:r>
              </a:p>
            </p:txBody>
          </p:sp>
        </mc:Fallback>
      </mc:AlternateContent>
      <mc:AlternateContent xmlns:mc="http://schemas.openxmlformats.org/markup-compatibility/2006">
        <mc:Choice xmlns:p14="http://schemas.microsoft.com/office/powerpoint/2010/main" Requires="p14">
          <p:contentPart p14:bwMode="auto" r:id="rId10">
            <p14:nvContentPartPr>
              <p14:cNvPr id="11" name="Entrada de lápiz 10">
                <a:extLst>
                  <a:ext uri="{FF2B5EF4-FFF2-40B4-BE49-F238E27FC236}">
                    <a16:creationId xmlns:a16="http://schemas.microsoft.com/office/drawing/2014/main" id="{0EE0850F-1D39-4CCA-A439-2F4FA828AF37}"/>
                  </a:ext>
                </a:extLst>
              </p14:cNvPr>
              <p14:cNvContentPartPr/>
              <p14:nvPr/>
            </p14:nvContentPartPr>
            <p14:xfrm>
              <a:off x="3492720" y="2421720"/>
              <a:ext cx="6389280" cy="397080"/>
            </p14:xfrm>
          </p:contentPart>
        </mc:Choice>
        <mc:Fallback>
          <p:pic>
            <p:nvPicPr>
              <p:cNvPr id="11" name="Entrada de lápiz 10">
                <a:extLst>
                  <a:ext uri="{FF2B5EF4-FFF2-40B4-BE49-F238E27FC236}">
                    <a16:creationId xmlns:a16="http://schemas.microsoft.com/office/drawing/2014/main" id="{0EE0850F-1D39-4CCA-A439-2F4FA828AF37}"/>
                  </a:ext>
                </a:extLst>
              </p:cNvPr>
              <p:cNvPicPr/>
              <p:nvPr/>
            </p:nvPicPr>
            <p:blipFill>
              <a:blip r:embed="rId11"/>
              <a:stretch>
                <a:fillRect/>
              </a:stretch>
            </p:blipFill>
            <p:spPr>
              <a:xfrm>
                <a:off x="3483360" y="2412360"/>
                <a:ext cx="6408000" cy="415800"/>
              </a:xfrm>
              <a:prstGeom prst="rect">
                <a:avLst/>
              </a:prstGeom>
            </p:spPr>
          </p:pic>
        </mc:Fallback>
      </mc:AlternateContent>
    </p:spTree>
    <p:extLst>
      <p:ext uri="{BB962C8B-B14F-4D97-AF65-F5344CB8AC3E}">
        <p14:creationId xmlns:p14="http://schemas.microsoft.com/office/powerpoint/2010/main" val="3594714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5FECE37D-A1AA-4674-A5D7-7E5281056FED}"/>
              </a:ext>
            </a:extLst>
          </p:cNvPr>
          <p:cNvSpPr txBox="1"/>
          <p:nvPr/>
        </p:nvSpPr>
        <p:spPr>
          <a:xfrm>
            <a:off x="7679186" y="763480"/>
            <a:ext cx="4119238" cy="1569660"/>
          </a:xfrm>
          <a:prstGeom prst="rect">
            <a:avLst/>
          </a:prstGeom>
          <a:noFill/>
        </p:spPr>
        <p:txBody>
          <a:bodyPr wrap="square" rtlCol="0">
            <a:spAutoFit/>
          </a:bodyPr>
          <a:lstStyle/>
          <a:p>
            <a:pPr algn="ctr"/>
            <a:r>
              <a:rPr lang="es-MX" sz="2400" dirty="0">
                <a:solidFill>
                  <a:schemeClr val="bg1"/>
                </a:solidFill>
              </a:rPr>
              <a:t>¿ Que se necesita para construir un método de Machine </a:t>
            </a:r>
            <a:r>
              <a:rPr lang="es-MX" sz="2400" dirty="0" err="1">
                <a:solidFill>
                  <a:schemeClr val="bg1"/>
                </a:solidFill>
              </a:rPr>
              <a:t>Learning</a:t>
            </a:r>
            <a:r>
              <a:rPr lang="es-MX" sz="2400" dirty="0">
                <a:solidFill>
                  <a:schemeClr val="bg1"/>
                </a:solidFill>
              </a:rPr>
              <a:t> Supervisado?</a:t>
            </a:r>
          </a:p>
        </p:txBody>
      </p:sp>
      <p:sp>
        <p:nvSpPr>
          <p:cNvPr id="3" name="CuadroTexto 2">
            <a:extLst>
              <a:ext uri="{FF2B5EF4-FFF2-40B4-BE49-F238E27FC236}">
                <a16:creationId xmlns:a16="http://schemas.microsoft.com/office/drawing/2014/main" id="{F57AFCC5-BE16-49F2-8957-9AE1C8D14BFB}"/>
              </a:ext>
            </a:extLst>
          </p:cNvPr>
          <p:cNvSpPr txBox="1"/>
          <p:nvPr/>
        </p:nvSpPr>
        <p:spPr>
          <a:xfrm>
            <a:off x="685405" y="347981"/>
            <a:ext cx="4524653" cy="3970318"/>
          </a:xfrm>
          <a:prstGeom prst="rect">
            <a:avLst/>
          </a:prstGeom>
          <a:noFill/>
        </p:spPr>
        <p:txBody>
          <a:bodyPr wrap="square" rtlCol="0">
            <a:spAutoFit/>
          </a:bodyPr>
          <a:lstStyle/>
          <a:p>
            <a:pPr algn="just"/>
            <a:r>
              <a:rPr lang="es-MX" b="1" dirty="0"/>
              <a:t>Datos: </a:t>
            </a:r>
            <a:r>
              <a:rPr lang="es-MX" dirty="0"/>
              <a:t>Una cantidad considerable de datos los cuales deben de contener características que describan el problema y la salida deseada.</a:t>
            </a:r>
          </a:p>
          <a:p>
            <a:pPr algn="just"/>
            <a:endParaRPr lang="es-MX" dirty="0"/>
          </a:p>
          <a:p>
            <a:pPr algn="just"/>
            <a:r>
              <a:rPr lang="es-MX" b="1" dirty="0"/>
              <a:t>Modelo: </a:t>
            </a:r>
            <a:r>
              <a:rPr lang="es-MX" dirty="0"/>
              <a:t>Un modelo matemático que sea capaz de mapear las entradas y sus salidas. El modelo más sencillo es el modelo lineal.</a:t>
            </a:r>
          </a:p>
          <a:p>
            <a:pPr algn="just"/>
            <a:endParaRPr lang="es-MX" dirty="0"/>
          </a:p>
          <a:p>
            <a:pPr algn="just"/>
            <a:r>
              <a:rPr lang="es-MX" b="1" dirty="0"/>
              <a:t>Función objetivo: </a:t>
            </a:r>
            <a:r>
              <a:rPr lang="es-MX" dirty="0"/>
              <a:t>Función que estima que tan correctas son las salidas del modelo. Puede estimar perdida o ganancia.</a:t>
            </a:r>
          </a:p>
          <a:p>
            <a:pPr algn="just"/>
            <a:endParaRPr lang="es-MX" dirty="0"/>
          </a:p>
          <a:p>
            <a:pPr algn="just"/>
            <a:r>
              <a:rPr lang="es-MX" b="1" dirty="0"/>
              <a:t>Método de optimización: </a:t>
            </a:r>
            <a:r>
              <a:rPr lang="es-MX" dirty="0"/>
              <a:t>Varia los parámetros del modelo para optimizar los resultados. </a:t>
            </a:r>
          </a:p>
        </p:txBody>
      </p:sp>
      <p:pic>
        <p:nvPicPr>
          <p:cNvPr id="2050" name="Picture 2" descr="Resultado de imagen de supervised machine learning linear regression">
            <a:extLst>
              <a:ext uri="{FF2B5EF4-FFF2-40B4-BE49-F238E27FC236}">
                <a16:creationId xmlns:a16="http://schemas.microsoft.com/office/drawing/2014/main" id="{4C6DDF37-53F4-467B-AE45-6A082E7890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3650" y="3412809"/>
            <a:ext cx="6288350" cy="326510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5" name="CuadroTexto 4">
                <a:extLst>
                  <a:ext uri="{FF2B5EF4-FFF2-40B4-BE49-F238E27FC236}">
                    <a16:creationId xmlns:a16="http://schemas.microsoft.com/office/drawing/2014/main" id="{AFC8ACF9-00EE-466C-84DA-8BE0E1DCAB0D}"/>
                  </a:ext>
                </a:extLst>
              </p:cNvPr>
              <p:cNvSpPr txBox="1"/>
              <p:nvPr/>
            </p:nvSpPr>
            <p:spPr>
              <a:xfrm>
                <a:off x="2235871" y="5045362"/>
                <a:ext cx="2773131" cy="67223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𝐿</m:t>
                      </m:r>
                      <m:r>
                        <a:rPr lang="es-MX" b="0" i="1" smtClean="0">
                          <a:latin typeface="Cambria Math" panose="02040503050406030204" pitchFamily="18" charset="0"/>
                        </a:rPr>
                        <m:t>2−</m:t>
                      </m:r>
                      <m:r>
                        <a:rPr lang="es-MX" b="0" i="1" smtClean="0">
                          <a:latin typeface="Cambria Math" panose="02040503050406030204" pitchFamily="18" charset="0"/>
                        </a:rPr>
                        <m:t>𝑁𝑜𝑟𝑚</m:t>
                      </m:r>
                      <m:r>
                        <a:rPr lang="es-MX" b="0" i="1" smtClean="0">
                          <a:latin typeface="Cambria Math" panose="02040503050406030204" pitchFamily="18" charset="0"/>
                        </a:rPr>
                        <m:t>= </m:t>
                      </m:r>
                      <m:nary>
                        <m:naryPr>
                          <m:chr m:val="∑"/>
                          <m:supHide m:val="on"/>
                          <m:ctrlPr>
                            <a:rPr lang="es-MX" b="0" i="1" smtClean="0">
                              <a:latin typeface="Cambria Math" panose="02040503050406030204" pitchFamily="18" charset="0"/>
                            </a:rPr>
                          </m:ctrlPr>
                        </m:naryPr>
                        <m:sub>
                          <m:r>
                            <m:rPr>
                              <m:brk m:alnAt="7"/>
                            </m:rPr>
                            <a:rPr lang="es-MX" b="0" i="1" smtClean="0">
                              <a:latin typeface="Cambria Math" panose="02040503050406030204" pitchFamily="18" charset="0"/>
                            </a:rPr>
                            <m:t>𝑖</m:t>
                          </m:r>
                        </m:sub>
                        <m:sup/>
                        <m:e>
                          <m:sSup>
                            <m:sSupPr>
                              <m:ctrlPr>
                                <a:rPr lang="es-MX" b="0" i="1" smtClean="0">
                                  <a:latin typeface="Cambria Math" panose="02040503050406030204" pitchFamily="18" charset="0"/>
                                </a:rPr>
                              </m:ctrlPr>
                            </m:sSupPr>
                            <m:e>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𝑦</m:t>
                                  </m:r>
                                </m:e>
                                <m:sub>
                                  <m:r>
                                    <a:rPr lang="es-MX" b="0" i="1" smtClean="0">
                                      <a:latin typeface="Cambria Math" panose="02040503050406030204" pitchFamily="18" charset="0"/>
                                    </a:rPr>
                                    <m:t>𝑖</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𝑡</m:t>
                                  </m:r>
                                </m:e>
                                <m:sub>
                                  <m:r>
                                    <a:rPr lang="es-MX" b="0" i="1" smtClean="0">
                                      <a:latin typeface="Cambria Math" panose="02040503050406030204" pitchFamily="18" charset="0"/>
                                    </a:rPr>
                                    <m:t>𝑖</m:t>
                                  </m:r>
                                </m:sub>
                              </m:sSub>
                              <m:r>
                                <a:rPr lang="es-MX" b="0" i="1" smtClean="0">
                                  <a:latin typeface="Cambria Math" panose="02040503050406030204" pitchFamily="18" charset="0"/>
                                </a:rPr>
                                <m:t>)</m:t>
                              </m:r>
                            </m:e>
                            <m:sup>
                              <m:r>
                                <a:rPr lang="es-MX" b="0" i="1" smtClean="0">
                                  <a:latin typeface="Cambria Math" panose="02040503050406030204" pitchFamily="18" charset="0"/>
                                </a:rPr>
                                <m:t>2</m:t>
                              </m:r>
                            </m:sup>
                          </m:sSup>
                        </m:e>
                      </m:nary>
                    </m:oMath>
                  </m:oMathPara>
                </a14:m>
                <a:endParaRPr lang="es-MX" dirty="0"/>
              </a:p>
            </p:txBody>
          </p:sp>
        </mc:Choice>
        <mc:Fallback xmlns="">
          <p:sp>
            <p:nvSpPr>
              <p:cNvPr id="5" name="CuadroTexto 4">
                <a:extLst>
                  <a:ext uri="{FF2B5EF4-FFF2-40B4-BE49-F238E27FC236}">
                    <a16:creationId xmlns:a16="http://schemas.microsoft.com/office/drawing/2014/main" id="{AFC8ACF9-00EE-466C-84DA-8BE0E1DCAB0D}"/>
                  </a:ext>
                </a:extLst>
              </p:cNvPr>
              <p:cNvSpPr txBox="1">
                <a:spLocks noRot="1" noChangeAspect="1" noMove="1" noResize="1" noEditPoints="1" noAdjustHandles="1" noChangeArrowheads="1" noChangeShapeType="1" noTextEdit="1"/>
              </p:cNvSpPr>
              <p:nvPr/>
            </p:nvSpPr>
            <p:spPr>
              <a:xfrm>
                <a:off x="2235871" y="5045362"/>
                <a:ext cx="2773131" cy="672235"/>
              </a:xfrm>
              <a:prstGeom prst="rect">
                <a:avLst/>
              </a:prstGeom>
              <a:blipFill>
                <a:blip r:embed="rId3"/>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7" name="CuadroTexto 6">
                <a:extLst>
                  <a:ext uri="{FF2B5EF4-FFF2-40B4-BE49-F238E27FC236}">
                    <a16:creationId xmlns:a16="http://schemas.microsoft.com/office/drawing/2014/main" id="{6356C73E-65B6-42F7-8E8A-47192E9E083B}"/>
                  </a:ext>
                </a:extLst>
              </p:cNvPr>
              <p:cNvSpPr txBox="1"/>
              <p:nvPr/>
            </p:nvSpPr>
            <p:spPr>
              <a:xfrm>
                <a:off x="2614950" y="5843144"/>
                <a:ext cx="2014974" cy="67223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𝐿</m:t>
                      </m:r>
                      <m:d>
                        <m:dPr>
                          <m:ctrlPr>
                            <a:rPr lang="es-MX" b="0" i="1" smtClean="0">
                              <a:latin typeface="Cambria Math" panose="02040503050406030204" pitchFamily="18" charset="0"/>
                            </a:rPr>
                          </m:ctrlPr>
                        </m:dPr>
                        <m:e>
                          <m:r>
                            <a:rPr lang="es-MX" b="0" i="1" smtClean="0">
                              <a:latin typeface="Cambria Math" panose="02040503050406030204" pitchFamily="18" charset="0"/>
                            </a:rPr>
                            <m:t>𝑦</m:t>
                          </m:r>
                          <m:r>
                            <a:rPr lang="es-MX" b="0" i="1" smtClean="0">
                              <a:latin typeface="Cambria Math" panose="02040503050406030204" pitchFamily="18" charset="0"/>
                            </a:rPr>
                            <m:t>,</m:t>
                          </m:r>
                          <m:r>
                            <a:rPr lang="es-MX" b="0" i="1" smtClean="0">
                              <a:latin typeface="Cambria Math" panose="02040503050406030204" pitchFamily="18" charset="0"/>
                            </a:rPr>
                            <m:t>𝑡</m:t>
                          </m:r>
                        </m:e>
                      </m:d>
                      <m:r>
                        <a:rPr lang="es-MX" b="0" i="1" smtClean="0">
                          <a:latin typeface="Cambria Math" panose="02040503050406030204" pitchFamily="18" charset="0"/>
                        </a:rPr>
                        <m:t>= </m:t>
                      </m:r>
                      <m:nary>
                        <m:naryPr>
                          <m:chr m:val="∑"/>
                          <m:supHide m:val="on"/>
                          <m:ctrlPr>
                            <a:rPr lang="es-MX" b="0" i="1" smtClean="0">
                              <a:latin typeface="Cambria Math" panose="02040503050406030204" pitchFamily="18" charset="0"/>
                            </a:rPr>
                          </m:ctrlPr>
                        </m:naryPr>
                        <m:sub>
                          <m:r>
                            <m:rPr>
                              <m:brk m:alnAt="7"/>
                            </m:rPr>
                            <a:rPr lang="es-MX" b="0" i="1" smtClean="0">
                              <a:latin typeface="Cambria Math" panose="02040503050406030204" pitchFamily="18" charset="0"/>
                            </a:rPr>
                            <m:t>𝑖</m:t>
                          </m:r>
                        </m:sub>
                        <m:sup/>
                        <m:e>
                          <m:sSub>
                            <m:sSubPr>
                              <m:ctrlPr>
                                <a:rPr lang="es-MX" b="0" i="1" smtClean="0">
                                  <a:latin typeface="Cambria Math" panose="02040503050406030204" pitchFamily="18" charset="0"/>
                                </a:rPr>
                              </m:ctrlPr>
                            </m:sSubPr>
                            <m:e>
                              <m:r>
                                <a:rPr lang="es-MX" b="0" i="1" smtClean="0">
                                  <a:latin typeface="Cambria Math" panose="02040503050406030204" pitchFamily="18" charset="0"/>
                                </a:rPr>
                                <m:t>𝑡</m:t>
                              </m:r>
                            </m:e>
                            <m:sub>
                              <m:r>
                                <a:rPr lang="es-MX" b="0" i="1" smtClean="0">
                                  <a:latin typeface="Cambria Math" panose="02040503050406030204" pitchFamily="18" charset="0"/>
                                </a:rPr>
                                <m:t>𝑖</m:t>
                              </m:r>
                            </m:sub>
                          </m:sSub>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ln</m:t>
                              </m:r>
                            </m:fName>
                            <m:e>
                              <m:sSub>
                                <m:sSubPr>
                                  <m:ctrlPr>
                                    <a:rPr lang="es-MX" b="0" i="1" smtClean="0">
                                      <a:latin typeface="Cambria Math" panose="02040503050406030204" pitchFamily="18" charset="0"/>
                                    </a:rPr>
                                  </m:ctrlPr>
                                </m:sSubPr>
                                <m:e>
                                  <m:r>
                                    <a:rPr lang="es-MX" b="0" i="1" smtClean="0">
                                      <a:latin typeface="Cambria Math" panose="02040503050406030204" pitchFamily="18" charset="0"/>
                                    </a:rPr>
                                    <m:t>𝑦</m:t>
                                  </m:r>
                                </m:e>
                                <m:sub>
                                  <m:r>
                                    <a:rPr lang="es-MX" b="0" i="1" smtClean="0">
                                      <a:latin typeface="Cambria Math" panose="02040503050406030204" pitchFamily="18" charset="0"/>
                                    </a:rPr>
                                    <m:t>𝑖</m:t>
                                  </m:r>
                                </m:sub>
                              </m:sSub>
                            </m:e>
                          </m:func>
                        </m:e>
                      </m:nary>
                    </m:oMath>
                  </m:oMathPara>
                </a14:m>
                <a:endParaRPr lang="es-MX" dirty="0"/>
              </a:p>
            </p:txBody>
          </p:sp>
        </mc:Choice>
        <mc:Fallback xmlns="">
          <p:sp>
            <p:nvSpPr>
              <p:cNvPr id="7" name="CuadroTexto 6">
                <a:extLst>
                  <a:ext uri="{FF2B5EF4-FFF2-40B4-BE49-F238E27FC236}">
                    <a16:creationId xmlns:a16="http://schemas.microsoft.com/office/drawing/2014/main" id="{6356C73E-65B6-42F7-8E8A-47192E9E083B}"/>
                  </a:ext>
                </a:extLst>
              </p:cNvPr>
              <p:cNvSpPr txBox="1">
                <a:spLocks noRot="1" noChangeAspect="1" noMove="1" noResize="1" noEditPoints="1" noAdjustHandles="1" noChangeArrowheads="1" noChangeShapeType="1" noTextEdit="1"/>
              </p:cNvSpPr>
              <p:nvPr/>
            </p:nvSpPr>
            <p:spPr>
              <a:xfrm>
                <a:off x="2614950" y="5843144"/>
                <a:ext cx="2014974" cy="672235"/>
              </a:xfrm>
              <a:prstGeom prst="rect">
                <a:avLst/>
              </a:prstGeom>
              <a:blipFill>
                <a:blip r:embed="rId4"/>
                <a:stretch>
                  <a:fillRect/>
                </a:stretch>
              </a:blipFill>
            </p:spPr>
            <p:txBody>
              <a:bodyPr/>
              <a:lstStyle/>
              <a:p>
                <a:r>
                  <a:rPr lang="es-MX">
                    <a:noFill/>
                  </a:rPr>
                  <a:t> </a:t>
                </a:r>
              </a:p>
            </p:txBody>
          </p:sp>
        </mc:Fallback>
      </mc:AlternateContent>
      <p:sp>
        <p:nvSpPr>
          <p:cNvPr id="8" name="CuadroTexto 7">
            <a:extLst>
              <a:ext uri="{FF2B5EF4-FFF2-40B4-BE49-F238E27FC236}">
                <a16:creationId xmlns:a16="http://schemas.microsoft.com/office/drawing/2014/main" id="{CFD1EEDA-AE19-4EC9-B5CB-451417C9DF6B}"/>
              </a:ext>
            </a:extLst>
          </p:cNvPr>
          <p:cNvSpPr txBox="1"/>
          <p:nvPr/>
        </p:nvSpPr>
        <p:spPr>
          <a:xfrm>
            <a:off x="935840" y="4583697"/>
            <a:ext cx="2222468" cy="1969770"/>
          </a:xfrm>
          <a:prstGeom prst="rect">
            <a:avLst/>
          </a:prstGeom>
          <a:noFill/>
        </p:spPr>
        <p:txBody>
          <a:bodyPr wrap="square" rtlCol="0">
            <a:spAutoFit/>
          </a:bodyPr>
          <a:lstStyle/>
          <a:p>
            <a:r>
              <a:rPr lang="es-MX" b="1" dirty="0"/>
              <a:t>Funciones de perdida</a:t>
            </a:r>
          </a:p>
          <a:p>
            <a:endParaRPr lang="es-MX" dirty="0"/>
          </a:p>
          <a:p>
            <a:r>
              <a:rPr lang="es-MX" dirty="0"/>
              <a:t>Regresión</a:t>
            </a:r>
          </a:p>
          <a:p>
            <a:endParaRPr lang="es-MX" dirty="0"/>
          </a:p>
          <a:p>
            <a:endParaRPr lang="es-MX" dirty="0"/>
          </a:p>
          <a:p>
            <a:r>
              <a:rPr lang="es-MX" dirty="0"/>
              <a:t>Clasificación</a:t>
            </a:r>
          </a:p>
          <a:p>
            <a:r>
              <a:rPr lang="es-MX" sz="1400" dirty="0"/>
              <a:t>(Entropía cruzada)</a:t>
            </a:r>
          </a:p>
        </p:txBody>
      </p:sp>
    </p:spTree>
    <p:extLst>
      <p:ext uri="{BB962C8B-B14F-4D97-AF65-F5344CB8AC3E}">
        <p14:creationId xmlns:p14="http://schemas.microsoft.com/office/powerpoint/2010/main" val="6233801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0177417-5488-4328-972C-A2D2F199C572}"/>
              </a:ext>
            </a:extLst>
          </p:cNvPr>
          <p:cNvSpPr txBox="1"/>
          <p:nvPr/>
        </p:nvSpPr>
        <p:spPr>
          <a:xfrm>
            <a:off x="467833" y="499731"/>
            <a:ext cx="5470260" cy="3139321"/>
          </a:xfrm>
          <a:prstGeom prst="rect">
            <a:avLst/>
          </a:prstGeom>
          <a:noFill/>
        </p:spPr>
        <p:txBody>
          <a:bodyPr wrap="square" rtlCol="0">
            <a:spAutoFit/>
          </a:bodyPr>
          <a:lstStyle/>
          <a:p>
            <a:r>
              <a:rPr lang="es-MX" b="1" dirty="0"/>
              <a:t>Tratamiento de los datos (Preprocesamiento):</a:t>
            </a:r>
            <a:r>
              <a:rPr lang="es-MX" dirty="0"/>
              <a:t> </a:t>
            </a:r>
          </a:p>
          <a:p>
            <a:pPr algn="just"/>
            <a:endParaRPr lang="es-MX" dirty="0"/>
          </a:p>
          <a:p>
            <a:pPr algn="just"/>
            <a:r>
              <a:rPr lang="es-MX" dirty="0"/>
              <a:t>Tres métodos comunes de preprocesamiento de datos.</a:t>
            </a:r>
          </a:p>
          <a:p>
            <a:pPr algn="just"/>
            <a:endParaRPr lang="es-MX" dirty="0"/>
          </a:p>
          <a:p>
            <a:pPr marL="285750" indent="-285750" algn="just">
              <a:buFontTx/>
              <a:buChar char="-"/>
            </a:pPr>
            <a:r>
              <a:rPr lang="es-MX" b="1" dirty="0"/>
              <a:t>Resta de la media: </a:t>
            </a:r>
            <a:r>
              <a:rPr lang="es-MX" dirty="0"/>
              <a:t>Se resta la media de la variable a su valor en cada instancia. Esto centra a la muestra en el eje de coordenadas. </a:t>
            </a:r>
          </a:p>
          <a:p>
            <a:pPr marL="285750" indent="-285750" algn="just">
              <a:buFontTx/>
              <a:buChar char="-"/>
            </a:pPr>
            <a:endParaRPr lang="es-MX" dirty="0"/>
          </a:p>
          <a:p>
            <a:pPr marL="285750" indent="-285750" algn="just">
              <a:buFontTx/>
              <a:buChar char="-"/>
            </a:pPr>
            <a:r>
              <a:rPr lang="es-MX" b="1" dirty="0"/>
              <a:t>Normalización:   </a:t>
            </a:r>
            <a:r>
              <a:rPr lang="es-MX" dirty="0"/>
              <a:t>Hace que los valores de los datos e encuentren dentro de la misma escala, rangos usuales [0-1] o [-1, +1]</a:t>
            </a:r>
            <a:endParaRPr lang="es-MX" b="1" dirty="0"/>
          </a:p>
        </p:txBody>
      </p:sp>
      <p:pic>
        <p:nvPicPr>
          <p:cNvPr id="1026" name="Picture 2">
            <a:extLst>
              <a:ext uri="{FF2B5EF4-FFF2-40B4-BE49-F238E27FC236}">
                <a16:creationId xmlns:a16="http://schemas.microsoft.com/office/drawing/2014/main" id="{7D219C4D-F47E-4688-983C-0442A58029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436" y="4070439"/>
            <a:ext cx="5583564" cy="1922565"/>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32168047-7D82-47AC-A596-BAC12B27710B}"/>
              </a:ext>
            </a:extLst>
          </p:cNvPr>
          <p:cNvSpPr txBox="1"/>
          <p:nvPr/>
        </p:nvSpPr>
        <p:spPr>
          <a:xfrm>
            <a:off x="6747446" y="1497559"/>
            <a:ext cx="4976721" cy="2031325"/>
          </a:xfrm>
          <a:prstGeom prst="rect">
            <a:avLst/>
          </a:prstGeom>
          <a:noFill/>
        </p:spPr>
        <p:txBody>
          <a:bodyPr wrap="square" rtlCol="0">
            <a:spAutoFit/>
          </a:bodyPr>
          <a:lstStyle/>
          <a:p>
            <a:pPr marL="285750" indent="-285750" algn="just">
              <a:buFontTx/>
              <a:buChar char="-"/>
            </a:pPr>
            <a:r>
              <a:rPr lang="es-MX" b="1" dirty="0"/>
              <a:t>PCA: </a:t>
            </a:r>
            <a:r>
              <a:rPr lang="es-MX" dirty="0"/>
              <a:t>Se calcula la matriz de covarianza la cual nos dice como están correlacionadas las características. </a:t>
            </a:r>
          </a:p>
          <a:p>
            <a:pPr marL="285750" indent="-285750" algn="just">
              <a:buFontTx/>
              <a:buChar char="-"/>
            </a:pPr>
            <a:endParaRPr lang="es-MX" b="1" dirty="0"/>
          </a:p>
          <a:p>
            <a:pPr algn="just"/>
            <a:r>
              <a:rPr lang="es-MX" dirty="0"/>
              <a:t>Describe los datos en conjunto de nuevas variables no correlacionadas. Estos componentes se ordenan por la cantidad de varianza que describen. </a:t>
            </a:r>
          </a:p>
        </p:txBody>
      </p:sp>
      <p:pic>
        <p:nvPicPr>
          <p:cNvPr id="1030" name="Picture 6" descr="Resultado de imagen de pca gif">
            <a:extLst>
              <a:ext uri="{FF2B5EF4-FFF2-40B4-BE49-F238E27FC236}">
                <a16:creationId xmlns:a16="http://schemas.microsoft.com/office/drawing/2014/main" id="{EAF00B2B-1FB9-4A72-ABB4-6B48545152D5}"/>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3892297"/>
            <a:ext cx="6404289" cy="25617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9003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9698F516-68F0-453E-A725-94D365E8AB3F}"/>
              </a:ext>
            </a:extLst>
          </p:cNvPr>
          <p:cNvSpPr txBox="1"/>
          <p:nvPr/>
        </p:nvSpPr>
        <p:spPr>
          <a:xfrm>
            <a:off x="3799643" y="474345"/>
            <a:ext cx="7608163" cy="5909310"/>
          </a:xfrm>
          <a:prstGeom prst="rect">
            <a:avLst/>
          </a:prstGeom>
          <a:noFill/>
        </p:spPr>
        <p:txBody>
          <a:bodyPr wrap="square" rtlCol="0">
            <a:spAutoFit/>
          </a:bodyPr>
          <a:lstStyle/>
          <a:p>
            <a:r>
              <a:rPr lang="es-MX" b="1" dirty="0"/>
              <a:t>Regresión Lineal</a:t>
            </a:r>
          </a:p>
          <a:p>
            <a:r>
              <a:rPr lang="es-MX" dirty="0"/>
              <a:t>Aproximación lineal de una relación causal entre dos o más variables</a:t>
            </a:r>
          </a:p>
          <a:p>
            <a:endParaRPr lang="es-MX" dirty="0"/>
          </a:p>
          <a:p>
            <a:r>
              <a:rPr lang="es-MX" b="1" dirty="0"/>
              <a:t>Regresión logística</a:t>
            </a:r>
          </a:p>
          <a:p>
            <a:r>
              <a:rPr lang="es-MX" dirty="0"/>
              <a:t>Las variables no son continuas si no categóricas</a:t>
            </a:r>
          </a:p>
          <a:p>
            <a:endParaRPr lang="es-MX" dirty="0"/>
          </a:p>
          <a:p>
            <a:r>
              <a:rPr lang="es-MX" b="1" dirty="0"/>
              <a:t>Gradiente Descendiente</a:t>
            </a:r>
          </a:p>
          <a:p>
            <a:r>
              <a:rPr lang="es-MX" dirty="0"/>
              <a:t>Método de optimización iterativo que busca la dirección descendiente con mayor inclinación.</a:t>
            </a:r>
          </a:p>
          <a:p>
            <a:endParaRPr lang="es-MX" dirty="0"/>
          </a:p>
          <a:p>
            <a:r>
              <a:rPr lang="es-MX" b="1" dirty="0"/>
              <a:t>Teorema de Bayes</a:t>
            </a:r>
          </a:p>
          <a:p>
            <a:r>
              <a:rPr lang="es-MX" dirty="0"/>
              <a:t>Teoría de probabilidad en la que se vincula la probabilidad de un objeto A con la de un objeto B con una distribución normal. </a:t>
            </a:r>
          </a:p>
          <a:p>
            <a:endParaRPr lang="es-MX" dirty="0"/>
          </a:p>
          <a:p>
            <a:r>
              <a:rPr lang="es-MX" b="1" dirty="0"/>
              <a:t>Máquina de soporte vectorial (SVM)</a:t>
            </a:r>
          </a:p>
          <a:p>
            <a:r>
              <a:rPr lang="es-MX" dirty="0"/>
              <a:t>Modelos que separan las clases en los espacios más amplios posibles mediante un hiperplano de separación definido por vectores de soporte.</a:t>
            </a:r>
          </a:p>
          <a:p>
            <a:endParaRPr lang="es-MX" dirty="0"/>
          </a:p>
          <a:p>
            <a:r>
              <a:rPr lang="es-MX" b="1" dirty="0"/>
              <a:t>Arboles de regresión y clasificación</a:t>
            </a:r>
          </a:p>
          <a:p>
            <a:r>
              <a:rPr lang="es-MX" dirty="0"/>
              <a:t>Modelos de aprendizaje basados en los árboles de decisión que se utilizan como modelos predictivos.</a:t>
            </a:r>
          </a:p>
        </p:txBody>
      </p:sp>
    </p:spTree>
    <p:extLst>
      <p:ext uri="{BB962C8B-B14F-4D97-AF65-F5344CB8AC3E}">
        <p14:creationId xmlns:p14="http://schemas.microsoft.com/office/powerpoint/2010/main" val="2017377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F65CB2-5978-4335-8D06-C3B5DAA17D53}"/>
              </a:ext>
            </a:extLst>
          </p:cNvPr>
          <p:cNvSpPr txBox="1">
            <a:spLocks/>
          </p:cNvSpPr>
          <p:nvPr/>
        </p:nvSpPr>
        <p:spPr>
          <a:xfrm>
            <a:off x="2302972" y="96462"/>
            <a:ext cx="9144000" cy="102128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4000" dirty="0"/>
              <a:t>Regresión Lineal</a:t>
            </a:r>
          </a:p>
        </p:txBody>
      </p:sp>
      <p:sp>
        <p:nvSpPr>
          <p:cNvPr id="5" name="CuadroTexto 4">
            <a:extLst>
              <a:ext uri="{FF2B5EF4-FFF2-40B4-BE49-F238E27FC236}">
                <a16:creationId xmlns:a16="http://schemas.microsoft.com/office/drawing/2014/main" id="{96175F30-320C-4251-A6DA-4396096E0174}"/>
              </a:ext>
            </a:extLst>
          </p:cNvPr>
          <p:cNvSpPr txBox="1"/>
          <p:nvPr/>
        </p:nvSpPr>
        <p:spPr>
          <a:xfrm>
            <a:off x="361948" y="979990"/>
            <a:ext cx="5734049" cy="646331"/>
          </a:xfrm>
          <a:prstGeom prst="rect">
            <a:avLst/>
          </a:prstGeom>
          <a:noFill/>
        </p:spPr>
        <p:txBody>
          <a:bodyPr wrap="square" rtlCol="0">
            <a:spAutoFit/>
          </a:bodyPr>
          <a:lstStyle/>
          <a:p>
            <a:pPr algn="ctr"/>
            <a:r>
              <a:rPr lang="es-MX" dirty="0"/>
              <a:t>Encontrar la mejor línea recta que resume la relación causal entre dos variables</a:t>
            </a:r>
          </a:p>
        </p:txBody>
      </p:sp>
      <p:pic>
        <p:nvPicPr>
          <p:cNvPr id="8196" name="Picture 4" descr="Resultado de imagen para linear regression">
            <a:extLst>
              <a:ext uri="{FF2B5EF4-FFF2-40B4-BE49-F238E27FC236}">
                <a16:creationId xmlns:a16="http://schemas.microsoft.com/office/drawing/2014/main" id="{FC910CC3-BC87-4CB7-BC52-002489F9DD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208" y="2532518"/>
            <a:ext cx="4565129" cy="301814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CuadroTexto 6">
                <a:extLst>
                  <a:ext uri="{FF2B5EF4-FFF2-40B4-BE49-F238E27FC236}">
                    <a16:creationId xmlns:a16="http://schemas.microsoft.com/office/drawing/2014/main" id="{32EC8B1B-6679-4EB1-A0CD-9D08889CC8AD}"/>
                  </a:ext>
                </a:extLst>
              </p:cNvPr>
              <p:cNvSpPr txBox="1"/>
              <p:nvPr/>
            </p:nvSpPr>
            <p:spPr>
              <a:xfrm>
                <a:off x="2171182" y="1833198"/>
                <a:ext cx="2157257"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sz="3200" b="0" i="1" smtClean="0">
                          <a:latin typeface="Cambria Math" panose="02040503050406030204" pitchFamily="18" charset="0"/>
                        </a:rPr>
                        <m:t>𝑦</m:t>
                      </m:r>
                      <m:r>
                        <a:rPr lang="es-MX" sz="3200" b="0" i="1" smtClean="0">
                          <a:latin typeface="Cambria Math" panose="02040503050406030204" pitchFamily="18" charset="0"/>
                        </a:rPr>
                        <m:t>=</m:t>
                      </m:r>
                      <m:r>
                        <a:rPr lang="es-MX" sz="3200" b="0" i="1" smtClean="0">
                          <a:latin typeface="Cambria Math" panose="02040503050406030204" pitchFamily="18" charset="0"/>
                        </a:rPr>
                        <m:t>𝑚𝑥</m:t>
                      </m:r>
                      <m:r>
                        <a:rPr lang="es-MX" sz="3200" b="0" i="1" smtClean="0">
                          <a:latin typeface="Cambria Math" panose="02040503050406030204" pitchFamily="18" charset="0"/>
                        </a:rPr>
                        <m:t>+</m:t>
                      </m:r>
                      <m:r>
                        <a:rPr lang="es-MX" sz="3200" b="0" i="1" smtClean="0">
                          <a:latin typeface="Cambria Math" panose="02040503050406030204" pitchFamily="18" charset="0"/>
                        </a:rPr>
                        <m:t>𝑏</m:t>
                      </m:r>
                    </m:oMath>
                  </m:oMathPara>
                </a14:m>
                <a:endParaRPr lang="es-MX" sz="3200" dirty="0"/>
              </a:p>
            </p:txBody>
          </p:sp>
        </mc:Choice>
        <mc:Fallback xmlns="">
          <p:sp>
            <p:nvSpPr>
              <p:cNvPr id="7" name="CuadroTexto 6">
                <a:extLst>
                  <a:ext uri="{FF2B5EF4-FFF2-40B4-BE49-F238E27FC236}">
                    <a16:creationId xmlns:a16="http://schemas.microsoft.com/office/drawing/2014/main" id="{32EC8B1B-6679-4EB1-A0CD-9D08889CC8AD}"/>
                  </a:ext>
                </a:extLst>
              </p:cNvPr>
              <p:cNvSpPr txBox="1">
                <a:spLocks noRot="1" noChangeAspect="1" noMove="1" noResize="1" noEditPoints="1" noAdjustHandles="1" noChangeArrowheads="1" noChangeShapeType="1" noTextEdit="1"/>
              </p:cNvSpPr>
              <p:nvPr/>
            </p:nvSpPr>
            <p:spPr>
              <a:xfrm>
                <a:off x="2171182" y="1833198"/>
                <a:ext cx="2157257" cy="492443"/>
              </a:xfrm>
              <a:prstGeom prst="rect">
                <a:avLst/>
              </a:prstGeom>
              <a:blipFill>
                <a:blip r:embed="rId3"/>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12" name="Rectángulo 11">
                <a:extLst>
                  <a:ext uri="{FF2B5EF4-FFF2-40B4-BE49-F238E27FC236}">
                    <a16:creationId xmlns:a16="http://schemas.microsoft.com/office/drawing/2014/main" id="{EE7A00E0-0A57-4C95-A07F-92EE4D182CD4}"/>
                  </a:ext>
                </a:extLst>
              </p:cNvPr>
              <p:cNvSpPr/>
              <p:nvPr/>
            </p:nvSpPr>
            <p:spPr>
              <a:xfrm>
                <a:off x="361948" y="5757537"/>
                <a:ext cx="5734049" cy="369332"/>
              </a:xfrm>
              <a:prstGeom prst="rect">
                <a:avLst/>
              </a:prstGeom>
            </p:spPr>
            <p:txBody>
              <a:bodyPr wrap="square">
                <a:spAutoFit/>
              </a:bodyPr>
              <a:lstStyle/>
              <a:p>
                <a:r>
                  <a:rPr lang="es-ES" dirty="0">
                    <a:latin typeface="Calibri" panose="020F0502020204030204" pitchFamily="34" charset="0"/>
                    <a:ea typeface="Calibri" panose="020F0502020204030204" pitchFamily="34" charset="0"/>
                    <a:cs typeface="Times New Roman" panose="02020603050405020304" pitchFamily="18" charset="0"/>
                  </a:rPr>
                  <a:t>Un cambio en </a:t>
                </a:r>
                <a14:m>
                  <m:oMath xmlns:m="http://schemas.openxmlformats.org/officeDocument/2006/math">
                    <m:r>
                      <a:rPr lang="es-ES" i="1" dirty="0" smtClean="0">
                        <a:latin typeface="Cambria Math" panose="02040503050406030204" pitchFamily="18" charset="0"/>
                        <a:ea typeface="Calibri" panose="020F0502020204030204" pitchFamily="34" charset="0"/>
                        <a:cs typeface="Times New Roman" panose="02020603050405020304" pitchFamily="18" charset="0"/>
                      </a:rPr>
                      <m:t>𝑥</m:t>
                    </m:r>
                  </m:oMath>
                </a14:m>
                <a:r>
                  <a:rPr lang="es-ES" dirty="0">
                    <a:latin typeface="Calibri" panose="020F0502020204030204" pitchFamily="34" charset="0"/>
                    <a:ea typeface="Calibri" panose="020F0502020204030204" pitchFamily="34" charset="0"/>
                    <a:cs typeface="Times New Roman" panose="02020603050405020304" pitchFamily="18" charset="0"/>
                  </a:rPr>
                  <a:t> debe de corresponder a un cambio en </a:t>
                </a:r>
                <a14:m>
                  <m:oMath xmlns:m="http://schemas.openxmlformats.org/officeDocument/2006/math">
                    <m:r>
                      <a:rPr lang="es-ES" i="1" dirty="0" smtClean="0">
                        <a:latin typeface="Cambria Math" panose="02040503050406030204" pitchFamily="18" charset="0"/>
                        <a:ea typeface="Calibri" panose="020F0502020204030204" pitchFamily="34" charset="0"/>
                        <a:cs typeface="Times New Roman" panose="02020603050405020304" pitchFamily="18" charset="0"/>
                      </a:rPr>
                      <m:t>𝑦</m:t>
                    </m:r>
                  </m:oMath>
                </a14:m>
                <a:r>
                  <a:rPr lang="es-ES" dirty="0">
                    <a:latin typeface="Calibri" panose="020F0502020204030204" pitchFamily="34" charset="0"/>
                    <a:ea typeface="Calibri" panose="020F0502020204030204" pitchFamily="34" charset="0"/>
                    <a:cs typeface="Times New Roman" panose="02020603050405020304" pitchFamily="18" charset="0"/>
                  </a:rPr>
                  <a:t>. </a:t>
                </a:r>
                <a:endParaRPr lang="es-MX" dirty="0"/>
              </a:p>
            </p:txBody>
          </p:sp>
        </mc:Choice>
        <mc:Fallback xmlns="">
          <p:sp>
            <p:nvSpPr>
              <p:cNvPr id="12" name="Rectángulo 11">
                <a:extLst>
                  <a:ext uri="{FF2B5EF4-FFF2-40B4-BE49-F238E27FC236}">
                    <a16:creationId xmlns:a16="http://schemas.microsoft.com/office/drawing/2014/main" id="{EE7A00E0-0A57-4C95-A07F-92EE4D182CD4}"/>
                  </a:ext>
                </a:extLst>
              </p:cNvPr>
              <p:cNvSpPr>
                <a:spLocks noRot="1" noChangeAspect="1" noMove="1" noResize="1" noEditPoints="1" noAdjustHandles="1" noChangeArrowheads="1" noChangeShapeType="1" noTextEdit="1"/>
              </p:cNvSpPr>
              <p:nvPr/>
            </p:nvSpPr>
            <p:spPr>
              <a:xfrm>
                <a:off x="361948" y="5757537"/>
                <a:ext cx="5734049" cy="369332"/>
              </a:xfrm>
              <a:prstGeom prst="rect">
                <a:avLst/>
              </a:prstGeom>
              <a:blipFill>
                <a:blip r:embed="rId4"/>
                <a:stretch>
                  <a:fillRect l="-850" t="-8197" b="-24590"/>
                </a:stretch>
              </a:blipFill>
            </p:spPr>
            <p:txBody>
              <a:bodyPr/>
              <a:lstStyle/>
              <a:p>
                <a:r>
                  <a:rPr lang="es-MX">
                    <a:noFill/>
                  </a:rPr>
                  <a:t> </a:t>
                </a:r>
              </a:p>
            </p:txBody>
          </p:sp>
        </mc:Fallback>
      </mc:AlternateContent>
      <p:sp>
        <p:nvSpPr>
          <p:cNvPr id="13" name="Rectángulo 12">
            <a:extLst>
              <a:ext uri="{FF2B5EF4-FFF2-40B4-BE49-F238E27FC236}">
                <a16:creationId xmlns:a16="http://schemas.microsoft.com/office/drawing/2014/main" id="{212195A4-10B8-46F8-8410-B54E363786E5}"/>
              </a:ext>
            </a:extLst>
          </p:cNvPr>
          <p:cNvSpPr/>
          <p:nvPr/>
        </p:nvSpPr>
        <p:spPr>
          <a:xfrm>
            <a:off x="6874971" y="36538"/>
            <a:ext cx="4571999" cy="2314544"/>
          </a:xfrm>
          <a:prstGeom prst="rect">
            <a:avLst/>
          </a:prstGeom>
        </p:spPr>
        <p:txBody>
          <a:bodyPr wrap="square">
            <a:spAutoFit/>
          </a:bodyPr>
          <a:lstStyle/>
          <a:p>
            <a:pPr lvl="0" algn="just"/>
            <a:r>
              <a:rPr lang="es-ES" b="1" dirty="0"/>
              <a:t>Correlación</a:t>
            </a:r>
            <a:r>
              <a:rPr lang="es-ES" dirty="0"/>
              <a:t> no implica causalidad y mide la relación entre variables, la correlación entre variables es simétrica.</a:t>
            </a:r>
          </a:p>
          <a:p>
            <a:pPr lvl="0" algn="just"/>
            <a:endParaRPr lang="es-MX" dirty="0"/>
          </a:p>
          <a:p>
            <a:pPr lvl="0" algn="just"/>
            <a:r>
              <a:rPr lang="es-ES" b="1" dirty="0"/>
              <a:t>Regresión</a:t>
            </a:r>
            <a:r>
              <a:rPr lang="es-ES" dirty="0"/>
              <a:t> implica causalidad estudia como una variable afecta a la otra, no hay simetría. Línea que mejor se ajusta a los datos.</a:t>
            </a:r>
            <a:endParaRPr lang="es-MX" dirty="0"/>
          </a:p>
          <a:p>
            <a:pPr>
              <a:lnSpc>
                <a:spcPct val="107000"/>
              </a:lnSpc>
              <a:spcAft>
                <a:spcPts val="800"/>
              </a:spcAft>
            </a:pPr>
            <a:endParaRPr lang="es-MX" dirty="0"/>
          </a:p>
        </p:txBody>
      </p:sp>
      <p:sp>
        <p:nvSpPr>
          <p:cNvPr id="15" name="Rectángulo 14">
            <a:extLst>
              <a:ext uri="{FF2B5EF4-FFF2-40B4-BE49-F238E27FC236}">
                <a16:creationId xmlns:a16="http://schemas.microsoft.com/office/drawing/2014/main" id="{B7094DBD-3D35-4CE4-B848-0714811B4144}"/>
              </a:ext>
            </a:extLst>
          </p:cNvPr>
          <p:cNvSpPr/>
          <p:nvPr/>
        </p:nvSpPr>
        <p:spPr>
          <a:xfrm>
            <a:off x="6874972" y="2325641"/>
            <a:ext cx="4572000" cy="4330866"/>
          </a:xfrm>
          <a:prstGeom prst="rect">
            <a:avLst/>
          </a:prstGeom>
        </p:spPr>
        <p:txBody>
          <a:bodyPr wrap="square">
            <a:spAutoFit/>
          </a:bodyPr>
          <a:lstStyle/>
          <a:p>
            <a:pPr algn="just">
              <a:lnSpc>
                <a:spcPct val="107000"/>
              </a:lnSpc>
              <a:spcAft>
                <a:spcPts val="800"/>
              </a:spcAft>
            </a:pPr>
            <a:r>
              <a:rPr lang="es-ES" dirty="0">
                <a:latin typeface="Calibri" panose="020F0502020204030204" pitchFamily="34" charset="0"/>
                <a:ea typeface="Calibri" panose="020F0502020204030204" pitchFamily="34" charset="0"/>
                <a:cs typeface="Times New Roman" panose="02020603050405020304" pitchFamily="18" charset="0"/>
              </a:rPr>
              <a:t>Suposiciones con la regresión lineal: </a:t>
            </a:r>
            <a:endParaRPr lang="es-MX"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Calibri" panose="020F0502020204030204" pitchFamily="34" charset="0"/>
              <a:buChar char="-"/>
            </a:pPr>
            <a:r>
              <a:rPr lang="es-ES" b="1" dirty="0">
                <a:latin typeface="Calibri" panose="020F0502020204030204" pitchFamily="34" charset="0"/>
                <a:ea typeface="Calibri" panose="020F0502020204030204" pitchFamily="34" charset="0"/>
                <a:cs typeface="Times New Roman" panose="02020603050405020304" pitchFamily="18" charset="0"/>
              </a:rPr>
              <a:t>Linealidad de las entradas: </a:t>
            </a:r>
            <a:r>
              <a:rPr lang="es-ES" dirty="0">
                <a:latin typeface="Calibri" panose="020F0502020204030204" pitchFamily="34" charset="0"/>
                <a:ea typeface="Calibri" panose="020F0502020204030204" pitchFamily="34" charset="0"/>
                <a:cs typeface="Times New Roman" panose="02020603050405020304" pitchFamily="18" charset="0"/>
              </a:rPr>
              <a:t>Si no existe linealidad se pude usar otro tipo de regresiones</a:t>
            </a:r>
            <a:r>
              <a:rPr lang="es-ES" b="1" dirty="0">
                <a:latin typeface="Calibri" panose="020F0502020204030204" pitchFamily="34" charset="0"/>
                <a:ea typeface="Calibri" panose="020F0502020204030204" pitchFamily="34" charset="0"/>
                <a:cs typeface="Times New Roman" panose="02020603050405020304" pitchFamily="18" charset="0"/>
              </a:rPr>
              <a:t> .</a:t>
            </a:r>
          </a:p>
          <a:p>
            <a:pPr marL="342900" lvl="0" indent="-342900" algn="just">
              <a:lnSpc>
                <a:spcPct val="107000"/>
              </a:lnSpc>
              <a:spcAft>
                <a:spcPts val="0"/>
              </a:spcAft>
              <a:buFont typeface="Calibri" panose="020F0502020204030204" pitchFamily="34" charset="0"/>
              <a:buChar char="-"/>
            </a:pPr>
            <a:r>
              <a:rPr lang="es-ES" b="1" dirty="0">
                <a:latin typeface="Calibri" panose="020F0502020204030204" pitchFamily="34" charset="0"/>
                <a:ea typeface="Calibri" panose="020F0502020204030204" pitchFamily="34" charset="0"/>
                <a:cs typeface="Times New Roman" panose="02020603050405020304" pitchFamily="18" charset="0"/>
              </a:rPr>
              <a:t>No Endogeneidad: </a:t>
            </a:r>
            <a:r>
              <a:rPr lang="es-ES" dirty="0">
                <a:latin typeface="Calibri" panose="020F0502020204030204" pitchFamily="34" charset="0"/>
                <a:ea typeface="Calibri" panose="020F0502020204030204" pitchFamily="34" charset="0"/>
                <a:cs typeface="Times New Roman" panose="02020603050405020304" pitchFamily="18" charset="0"/>
              </a:rPr>
              <a:t>El error esta correlacionado con las variables. Omisión de variables.</a:t>
            </a:r>
            <a:endParaRPr lang="es-ES" b="1"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Calibri" panose="020F0502020204030204" pitchFamily="34" charset="0"/>
              <a:buChar char="-"/>
            </a:pPr>
            <a:r>
              <a:rPr lang="es-ES" b="1" dirty="0">
                <a:latin typeface="Calibri" panose="020F0502020204030204" pitchFamily="34" charset="0"/>
                <a:ea typeface="Calibri" panose="020F0502020204030204" pitchFamily="34" charset="0"/>
                <a:cs typeface="Times New Roman" panose="02020603050405020304" pitchFamily="18" charset="0"/>
              </a:rPr>
              <a:t>Normalidad, promedio = 0 y variabilidad constante: </a:t>
            </a:r>
            <a:r>
              <a:rPr lang="es-ES" dirty="0">
                <a:latin typeface="Calibri" panose="020F0502020204030204" pitchFamily="34" charset="0"/>
                <a:ea typeface="Calibri" panose="020F0502020204030204" pitchFamily="34" charset="0"/>
                <a:cs typeface="Times New Roman" panose="02020603050405020304" pitchFamily="18" charset="0"/>
              </a:rPr>
              <a:t> Normalización de los datos</a:t>
            </a:r>
          </a:p>
          <a:p>
            <a:pPr marL="342900" lvl="0" indent="-342900" algn="just">
              <a:lnSpc>
                <a:spcPct val="107000"/>
              </a:lnSpc>
              <a:spcAft>
                <a:spcPts val="0"/>
              </a:spcAft>
              <a:buFont typeface="Calibri" panose="020F0502020204030204" pitchFamily="34" charset="0"/>
              <a:buChar char="-"/>
            </a:pPr>
            <a:r>
              <a:rPr lang="es-ES" b="1" dirty="0">
                <a:latin typeface="Calibri" panose="020F0502020204030204" pitchFamily="34" charset="0"/>
                <a:ea typeface="Calibri" panose="020F0502020204030204" pitchFamily="34" charset="0"/>
                <a:cs typeface="Times New Roman" panose="02020603050405020304" pitchFamily="18" charset="0"/>
              </a:rPr>
              <a:t>No autocorrelación: </a:t>
            </a:r>
            <a:r>
              <a:rPr lang="es-ES" dirty="0">
                <a:latin typeface="Calibri" panose="020F0502020204030204" pitchFamily="34" charset="0"/>
                <a:ea typeface="Calibri" panose="020F0502020204030204" pitchFamily="34" charset="0"/>
                <a:cs typeface="Times New Roman" panose="02020603050405020304" pitchFamily="18" charset="0"/>
              </a:rPr>
              <a:t> Que no existan patrones de correlación en la gráfica del error con alguna variable.</a:t>
            </a:r>
            <a:endParaRPr lang="es-MX"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Calibri" panose="020F0502020204030204" pitchFamily="34" charset="0"/>
              <a:buChar char="-"/>
            </a:pPr>
            <a:r>
              <a:rPr lang="es-ES" b="1" dirty="0">
                <a:latin typeface="Calibri" panose="020F0502020204030204" pitchFamily="34" charset="0"/>
                <a:ea typeface="Calibri" panose="020F0502020204030204" pitchFamily="34" charset="0"/>
                <a:cs typeface="Times New Roman" panose="02020603050405020304" pitchFamily="18" charset="0"/>
              </a:rPr>
              <a:t>No multicolinealidad: </a:t>
            </a:r>
            <a:r>
              <a:rPr lang="es-ES" dirty="0">
                <a:latin typeface="Calibri" panose="020F0502020204030204" pitchFamily="34" charset="0"/>
                <a:ea typeface="Calibri" panose="020F0502020204030204" pitchFamily="34" charset="0"/>
                <a:cs typeface="Times New Roman" panose="02020603050405020304" pitchFamily="18" charset="0"/>
              </a:rPr>
              <a:t>Que no exista correlación alta entre variables.</a:t>
            </a:r>
            <a:endParaRPr lang="es-MX"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66556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uadroTexto 1">
                <a:extLst>
                  <a:ext uri="{FF2B5EF4-FFF2-40B4-BE49-F238E27FC236}">
                    <a16:creationId xmlns:a16="http://schemas.microsoft.com/office/drawing/2014/main" id="{054BB920-6DEF-4833-8154-87E974E6E941}"/>
                  </a:ext>
                </a:extLst>
              </p:cNvPr>
              <p:cNvSpPr txBox="1"/>
              <p:nvPr/>
            </p:nvSpPr>
            <p:spPr>
              <a:xfrm>
                <a:off x="1138248" y="735155"/>
                <a:ext cx="4756703" cy="923330"/>
              </a:xfrm>
              <a:prstGeom prst="rect">
                <a:avLst/>
              </a:prstGeom>
              <a:noFill/>
            </p:spPr>
            <p:txBody>
              <a:bodyPr wrap="square" rtlCol="0">
                <a:spAutoFit/>
              </a:bodyPr>
              <a:lstStyle/>
              <a:p>
                <a:pPr algn="just"/>
                <a:r>
                  <a:rPr lang="es-MX" dirty="0"/>
                  <a:t>Encontrar los valores de </a:t>
                </a:r>
                <a14:m>
                  <m:oMath xmlns:m="http://schemas.openxmlformats.org/officeDocument/2006/math">
                    <m:r>
                      <a:rPr lang="es-MX" i="1" dirty="0" smtClean="0">
                        <a:latin typeface="Cambria Math" panose="02040503050406030204" pitchFamily="18" charset="0"/>
                      </a:rPr>
                      <m:t>𝑤</m:t>
                    </m:r>
                  </m:oMath>
                </a14:m>
                <a:r>
                  <a:rPr lang="es-MX" dirty="0"/>
                  <a:t> y </a:t>
                </a:r>
                <a14:m>
                  <m:oMath xmlns:m="http://schemas.openxmlformats.org/officeDocument/2006/math">
                    <m:r>
                      <a:rPr lang="es-MX" i="1" dirty="0" smtClean="0">
                        <a:latin typeface="Cambria Math" panose="02040503050406030204" pitchFamily="18" charset="0"/>
                      </a:rPr>
                      <m:t>𝑏</m:t>
                    </m:r>
                  </m:oMath>
                </a14:m>
                <a:r>
                  <a:rPr lang="es-MX" dirty="0"/>
                  <a:t> tales que la distancia entre la recta de regresión y los puntos de entrenamiento </a:t>
                </a:r>
              </a:p>
            </p:txBody>
          </p:sp>
        </mc:Choice>
        <mc:Fallback xmlns="">
          <p:sp>
            <p:nvSpPr>
              <p:cNvPr id="2" name="CuadroTexto 1">
                <a:extLst>
                  <a:ext uri="{FF2B5EF4-FFF2-40B4-BE49-F238E27FC236}">
                    <a16:creationId xmlns:a16="http://schemas.microsoft.com/office/drawing/2014/main" id="{054BB920-6DEF-4833-8154-87E974E6E941}"/>
                  </a:ext>
                </a:extLst>
              </p:cNvPr>
              <p:cNvSpPr txBox="1">
                <a:spLocks noRot="1" noChangeAspect="1" noMove="1" noResize="1" noEditPoints="1" noAdjustHandles="1" noChangeArrowheads="1" noChangeShapeType="1" noTextEdit="1"/>
              </p:cNvSpPr>
              <p:nvPr/>
            </p:nvSpPr>
            <p:spPr>
              <a:xfrm>
                <a:off x="1138248" y="735155"/>
                <a:ext cx="4756703" cy="923330"/>
              </a:xfrm>
              <a:prstGeom prst="rect">
                <a:avLst/>
              </a:prstGeom>
              <a:blipFill>
                <a:blip r:embed="rId2"/>
                <a:stretch>
                  <a:fillRect l="-1154" t="-3974" r="-1026" b="-9934"/>
                </a:stretch>
              </a:blipFill>
            </p:spPr>
            <p:txBody>
              <a:bodyPr/>
              <a:lstStyle/>
              <a:p>
                <a:r>
                  <a:rPr lang="es-MX">
                    <a:noFill/>
                  </a:rPr>
                  <a:t> </a:t>
                </a:r>
              </a:p>
            </p:txBody>
          </p:sp>
        </mc:Fallback>
      </mc:AlternateContent>
      <p:pic>
        <p:nvPicPr>
          <p:cNvPr id="3" name="Imagen 2">
            <a:extLst>
              <a:ext uri="{FF2B5EF4-FFF2-40B4-BE49-F238E27FC236}">
                <a16:creationId xmlns:a16="http://schemas.microsoft.com/office/drawing/2014/main" id="{7B2CEA21-9861-420A-BE9C-DD8A3F164B18}"/>
              </a:ext>
            </a:extLst>
          </p:cNvPr>
          <p:cNvPicPr>
            <a:picLocks noChangeAspect="1"/>
          </p:cNvPicPr>
          <p:nvPr/>
        </p:nvPicPr>
        <p:blipFill>
          <a:blip r:embed="rId3"/>
          <a:stretch>
            <a:fillRect/>
          </a:stretch>
        </p:blipFill>
        <p:spPr>
          <a:xfrm>
            <a:off x="2362069" y="1850054"/>
            <a:ext cx="2309060" cy="1828958"/>
          </a:xfrm>
          <a:prstGeom prst="rect">
            <a:avLst/>
          </a:prstGeom>
        </p:spPr>
      </p:pic>
      <p:sp>
        <p:nvSpPr>
          <p:cNvPr id="4" name="CuadroTexto 3">
            <a:extLst>
              <a:ext uri="{FF2B5EF4-FFF2-40B4-BE49-F238E27FC236}">
                <a16:creationId xmlns:a16="http://schemas.microsoft.com/office/drawing/2014/main" id="{2054C0A9-DF26-4EDC-A5AD-0E3FEC34E33C}"/>
              </a:ext>
            </a:extLst>
          </p:cNvPr>
          <p:cNvSpPr txBox="1"/>
          <p:nvPr/>
        </p:nvSpPr>
        <p:spPr>
          <a:xfrm>
            <a:off x="1138248" y="3870582"/>
            <a:ext cx="4756703" cy="2308324"/>
          </a:xfrm>
          <a:prstGeom prst="rect">
            <a:avLst/>
          </a:prstGeom>
          <a:noFill/>
        </p:spPr>
        <p:txBody>
          <a:bodyPr wrap="square" rtlCol="0">
            <a:spAutoFit/>
          </a:bodyPr>
          <a:lstStyle/>
          <a:p>
            <a:pPr algn="ctr"/>
            <a:r>
              <a:rPr lang="es-MX" b="1" dirty="0"/>
              <a:t>Mínimos Cuadrados Ordinarios</a:t>
            </a:r>
          </a:p>
          <a:p>
            <a:pPr algn="ctr"/>
            <a:endParaRPr lang="es-MX" dirty="0"/>
          </a:p>
          <a:p>
            <a:pPr algn="ctr"/>
            <a:r>
              <a:rPr lang="es-MX" dirty="0"/>
              <a:t>Es un método utilizado para encontrar los parámetros en un modelo de regresión lineal. </a:t>
            </a:r>
          </a:p>
          <a:p>
            <a:pPr algn="ctr"/>
            <a:endParaRPr lang="es-MX" dirty="0">
              <a:latin typeface="Calibri" panose="020F0502020204030204" pitchFamily="34" charset="0"/>
              <a:ea typeface="Calibri" panose="020F0502020204030204" pitchFamily="34" charset="0"/>
              <a:cs typeface="Times New Roman" panose="02020603050405020304" pitchFamily="18" charset="0"/>
            </a:endParaRPr>
          </a:p>
          <a:p>
            <a:pPr algn="ctr"/>
            <a:r>
              <a:rPr lang="es-ES" dirty="0">
                <a:latin typeface="Calibri" panose="020F0502020204030204" pitchFamily="34" charset="0"/>
                <a:ea typeface="Calibri" panose="020F0502020204030204" pitchFamily="34" charset="0"/>
                <a:cs typeface="Times New Roman" panose="02020603050405020304" pitchFamily="18" charset="0"/>
              </a:rPr>
              <a:t>La diferencia cuadrada entre el valor predicho y el valor real. </a:t>
            </a:r>
          </a:p>
          <a:p>
            <a:pPr algn="ctr"/>
            <a:endParaRPr lang="es-MX" dirty="0"/>
          </a:p>
        </p:txBody>
      </p:sp>
      <p:graphicFrame>
        <p:nvGraphicFramePr>
          <p:cNvPr id="10" name="Tabla 10">
            <a:extLst>
              <a:ext uri="{FF2B5EF4-FFF2-40B4-BE49-F238E27FC236}">
                <a16:creationId xmlns:a16="http://schemas.microsoft.com/office/drawing/2014/main" id="{69B0411B-05B2-4A5A-B8B6-F736CDADEC1A}"/>
              </a:ext>
            </a:extLst>
          </p:cNvPr>
          <p:cNvGraphicFramePr>
            <a:graphicFrameLocks noGrp="1"/>
          </p:cNvGraphicFramePr>
          <p:nvPr>
            <p:extLst>
              <p:ext uri="{D42A27DB-BD31-4B8C-83A1-F6EECF244321}">
                <p14:modId xmlns:p14="http://schemas.microsoft.com/office/powerpoint/2010/main" val="3858690058"/>
              </p:ext>
            </p:extLst>
          </p:nvPr>
        </p:nvGraphicFramePr>
        <p:xfrm>
          <a:off x="7626577" y="243639"/>
          <a:ext cx="2060605" cy="3352800"/>
        </p:xfrm>
        <a:graphic>
          <a:graphicData uri="http://schemas.openxmlformats.org/drawingml/2006/table">
            <a:tbl>
              <a:tblPr firstRow="1" bandRow="1">
                <a:tableStyleId>{5940675A-B579-460E-94D1-54222C63F5DA}</a:tableStyleId>
              </a:tblPr>
              <a:tblGrid>
                <a:gridCol w="427391">
                  <a:extLst>
                    <a:ext uri="{9D8B030D-6E8A-4147-A177-3AD203B41FA5}">
                      <a16:colId xmlns:a16="http://schemas.microsoft.com/office/drawing/2014/main" val="1460458046"/>
                    </a:ext>
                  </a:extLst>
                </a:gridCol>
                <a:gridCol w="443607">
                  <a:extLst>
                    <a:ext uri="{9D8B030D-6E8A-4147-A177-3AD203B41FA5}">
                      <a16:colId xmlns:a16="http://schemas.microsoft.com/office/drawing/2014/main" val="281966599"/>
                    </a:ext>
                  </a:extLst>
                </a:gridCol>
                <a:gridCol w="585926">
                  <a:extLst>
                    <a:ext uri="{9D8B030D-6E8A-4147-A177-3AD203B41FA5}">
                      <a16:colId xmlns:a16="http://schemas.microsoft.com/office/drawing/2014/main" val="1510290912"/>
                    </a:ext>
                  </a:extLst>
                </a:gridCol>
                <a:gridCol w="603681">
                  <a:extLst>
                    <a:ext uri="{9D8B030D-6E8A-4147-A177-3AD203B41FA5}">
                      <a16:colId xmlns:a16="http://schemas.microsoft.com/office/drawing/2014/main" val="2713642779"/>
                    </a:ext>
                  </a:extLst>
                </a:gridCol>
              </a:tblGrid>
              <a:tr h="0">
                <a:tc>
                  <a:txBody>
                    <a:bodyPr/>
                    <a:lstStyle/>
                    <a:p>
                      <a:r>
                        <a:rPr lang="es-MX" sz="1400" b="1" dirty="0"/>
                        <a:t>X</a:t>
                      </a:r>
                    </a:p>
                  </a:txBody>
                  <a:tcPr/>
                </a:tc>
                <a:tc>
                  <a:txBody>
                    <a:bodyPr/>
                    <a:lstStyle/>
                    <a:p>
                      <a:r>
                        <a:rPr lang="es-MX" sz="1400" b="1" dirty="0"/>
                        <a:t>Y</a:t>
                      </a:r>
                    </a:p>
                  </a:txBody>
                  <a:tcPr/>
                </a:tc>
                <a:tc>
                  <a:txBody>
                    <a:bodyPr/>
                    <a:lstStyle/>
                    <a:p>
                      <a:r>
                        <a:rPr lang="es-MX" sz="1400" b="1" dirty="0"/>
                        <a:t>X*Y</a:t>
                      </a:r>
                    </a:p>
                  </a:txBody>
                  <a:tcPr/>
                </a:tc>
                <a:tc>
                  <a:txBody>
                    <a:bodyPr/>
                    <a:lstStyle/>
                    <a:p>
                      <a:r>
                        <a:rPr lang="es-MX" sz="1400" b="1" dirty="0"/>
                        <a:t>X^2</a:t>
                      </a:r>
                    </a:p>
                  </a:txBody>
                  <a:tcPr/>
                </a:tc>
                <a:extLst>
                  <a:ext uri="{0D108BD9-81ED-4DB2-BD59-A6C34878D82A}">
                    <a16:rowId xmlns:a16="http://schemas.microsoft.com/office/drawing/2014/main" val="2966125497"/>
                  </a:ext>
                </a:extLst>
              </a:tr>
              <a:tr h="0">
                <a:tc>
                  <a:txBody>
                    <a:bodyPr/>
                    <a:lstStyle/>
                    <a:p>
                      <a:r>
                        <a:rPr lang="es-MX" sz="1400" dirty="0"/>
                        <a:t>7</a:t>
                      </a:r>
                    </a:p>
                  </a:txBody>
                  <a:tcPr/>
                </a:tc>
                <a:tc>
                  <a:txBody>
                    <a:bodyPr/>
                    <a:lstStyle/>
                    <a:p>
                      <a:r>
                        <a:rPr lang="es-MX" sz="1400" dirty="0"/>
                        <a:t>2</a:t>
                      </a:r>
                    </a:p>
                  </a:txBody>
                  <a:tcPr/>
                </a:tc>
                <a:tc>
                  <a:txBody>
                    <a:bodyPr/>
                    <a:lstStyle/>
                    <a:p>
                      <a:r>
                        <a:rPr lang="es-MX" sz="1400" dirty="0"/>
                        <a:t>14</a:t>
                      </a:r>
                    </a:p>
                  </a:txBody>
                  <a:tcPr/>
                </a:tc>
                <a:tc>
                  <a:txBody>
                    <a:bodyPr/>
                    <a:lstStyle/>
                    <a:p>
                      <a:r>
                        <a:rPr lang="es-MX" sz="1400" dirty="0"/>
                        <a:t>49</a:t>
                      </a:r>
                    </a:p>
                  </a:txBody>
                  <a:tcPr/>
                </a:tc>
                <a:extLst>
                  <a:ext uri="{0D108BD9-81ED-4DB2-BD59-A6C34878D82A}">
                    <a16:rowId xmlns:a16="http://schemas.microsoft.com/office/drawing/2014/main" val="3603860099"/>
                  </a:ext>
                </a:extLst>
              </a:tr>
              <a:tr h="0">
                <a:tc>
                  <a:txBody>
                    <a:bodyPr/>
                    <a:lstStyle/>
                    <a:p>
                      <a:r>
                        <a:rPr lang="es-MX" sz="1400" dirty="0"/>
                        <a:t>1</a:t>
                      </a:r>
                    </a:p>
                  </a:txBody>
                  <a:tcPr/>
                </a:tc>
                <a:tc>
                  <a:txBody>
                    <a:bodyPr/>
                    <a:lstStyle/>
                    <a:p>
                      <a:r>
                        <a:rPr lang="es-MX" sz="1400" dirty="0"/>
                        <a:t>9</a:t>
                      </a:r>
                    </a:p>
                  </a:txBody>
                  <a:tcPr/>
                </a:tc>
                <a:tc>
                  <a:txBody>
                    <a:bodyPr/>
                    <a:lstStyle/>
                    <a:p>
                      <a:r>
                        <a:rPr lang="es-MX" sz="1400" dirty="0"/>
                        <a:t>9</a:t>
                      </a:r>
                    </a:p>
                  </a:txBody>
                  <a:tcPr/>
                </a:tc>
                <a:tc>
                  <a:txBody>
                    <a:bodyPr/>
                    <a:lstStyle/>
                    <a:p>
                      <a:r>
                        <a:rPr lang="es-MX" sz="1400" dirty="0"/>
                        <a:t>1</a:t>
                      </a:r>
                    </a:p>
                  </a:txBody>
                  <a:tcPr/>
                </a:tc>
                <a:extLst>
                  <a:ext uri="{0D108BD9-81ED-4DB2-BD59-A6C34878D82A}">
                    <a16:rowId xmlns:a16="http://schemas.microsoft.com/office/drawing/2014/main" val="3142860320"/>
                  </a:ext>
                </a:extLst>
              </a:tr>
              <a:tr h="0">
                <a:tc>
                  <a:txBody>
                    <a:bodyPr/>
                    <a:lstStyle/>
                    <a:p>
                      <a:r>
                        <a:rPr lang="es-MX" sz="1400" dirty="0"/>
                        <a:t>10</a:t>
                      </a:r>
                    </a:p>
                  </a:txBody>
                  <a:tcPr/>
                </a:tc>
                <a:tc>
                  <a:txBody>
                    <a:bodyPr/>
                    <a:lstStyle/>
                    <a:p>
                      <a:r>
                        <a:rPr lang="es-MX" sz="1400" dirty="0"/>
                        <a:t>2</a:t>
                      </a:r>
                    </a:p>
                  </a:txBody>
                  <a:tcPr/>
                </a:tc>
                <a:tc>
                  <a:txBody>
                    <a:bodyPr/>
                    <a:lstStyle/>
                    <a:p>
                      <a:r>
                        <a:rPr lang="es-MX" sz="1400" dirty="0"/>
                        <a:t>20</a:t>
                      </a:r>
                    </a:p>
                  </a:txBody>
                  <a:tcPr/>
                </a:tc>
                <a:tc>
                  <a:txBody>
                    <a:bodyPr/>
                    <a:lstStyle/>
                    <a:p>
                      <a:r>
                        <a:rPr lang="es-MX" sz="1400" dirty="0"/>
                        <a:t>100</a:t>
                      </a:r>
                    </a:p>
                  </a:txBody>
                  <a:tcPr/>
                </a:tc>
                <a:extLst>
                  <a:ext uri="{0D108BD9-81ED-4DB2-BD59-A6C34878D82A}">
                    <a16:rowId xmlns:a16="http://schemas.microsoft.com/office/drawing/2014/main" val="4207157577"/>
                  </a:ext>
                </a:extLst>
              </a:tr>
              <a:tr h="0">
                <a:tc>
                  <a:txBody>
                    <a:bodyPr/>
                    <a:lstStyle/>
                    <a:p>
                      <a:r>
                        <a:rPr lang="es-MX" sz="1400" dirty="0"/>
                        <a:t>5</a:t>
                      </a:r>
                    </a:p>
                  </a:txBody>
                  <a:tcPr/>
                </a:tc>
                <a:tc>
                  <a:txBody>
                    <a:bodyPr/>
                    <a:lstStyle/>
                    <a:p>
                      <a:r>
                        <a:rPr lang="es-MX" sz="1400" dirty="0"/>
                        <a:t>5</a:t>
                      </a:r>
                    </a:p>
                  </a:txBody>
                  <a:tcPr/>
                </a:tc>
                <a:tc>
                  <a:txBody>
                    <a:bodyPr/>
                    <a:lstStyle/>
                    <a:p>
                      <a:r>
                        <a:rPr lang="es-MX" sz="1400" dirty="0"/>
                        <a:t>25</a:t>
                      </a:r>
                    </a:p>
                  </a:txBody>
                  <a:tcPr/>
                </a:tc>
                <a:tc>
                  <a:txBody>
                    <a:bodyPr/>
                    <a:lstStyle/>
                    <a:p>
                      <a:r>
                        <a:rPr lang="es-MX" sz="1400" dirty="0"/>
                        <a:t>25</a:t>
                      </a:r>
                    </a:p>
                  </a:txBody>
                  <a:tcPr/>
                </a:tc>
                <a:extLst>
                  <a:ext uri="{0D108BD9-81ED-4DB2-BD59-A6C34878D82A}">
                    <a16:rowId xmlns:a16="http://schemas.microsoft.com/office/drawing/2014/main" val="370234063"/>
                  </a:ext>
                </a:extLst>
              </a:tr>
              <a:tr h="0">
                <a:tc>
                  <a:txBody>
                    <a:bodyPr/>
                    <a:lstStyle/>
                    <a:p>
                      <a:r>
                        <a:rPr lang="es-MX" sz="1400" dirty="0"/>
                        <a:t>4</a:t>
                      </a:r>
                    </a:p>
                  </a:txBody>
                  <a:tcPr/>
                </a:tc>
                <a:tc>
                  <a:txBody>
                    <a:bodyPr/>
                    <a:lstStyle/>
                    <a:p>
                      <a:r>
                        <a:rPr lang="es-MX" sz="1400" dirty="0"/>
                        <a:t>7</a:t>
                      </a:r>
                    </a:p>
                  </a:txBody>
                  <a:tcPr/>
                </a:tc>
                <a:tc>
                  <a:txBody>
                    <a:bodyPr/>
                    <a:lstStyle/>
                    <a:p>
                      <a:r>
                        <a:rPr lang="es-MX" sz="1400" dirty="0"/>
                        <a:t>28</a:t>
                      </a:r>
                    </a:p>
                  </a:txBody>
                  <a:tcPr/>
                </a:tc>
                <a:tc>
                  <a:txBody>
                    <a:bodyPr/>
                    <a:lstStyle/>
                    <a:p>
                      <a:r>
                        <a:rPr lang="es-MX" sz="1400" dirty="0"/>
                        <a:t>16</a:t>
                      </a:r>
                    </a:p>
                  </a:txBody>
                  <a:tcPr/>
                </a:tc>
                <a:extLst>
                  <a:ext uri="{0D108BD9-81ED-4DB2-BD59-A6C34878D82A}">
                    <a16:rowId xmlns:a16="http://schemas.microsoft.com/office/drawing/2014/main" val="504378637"/>
                  </a:ext>
                </a:extLst>
              </a:tr>
              <a:tr h="0">
                <a:tc>
                  <a:txBody>
                    <a:bodyPr/>
                    <a:lstStyle/>
                    <a:p>
                      <a:r>
                        <a:rPr lang="es-MX" sz="1400" dirty="0"/>
                        <a:t>3</a:t>
                      </a:r>
                    </a:p>
                  </a:txBody>
                  <a:tcPr/>
                </a:tc>
                <a:tc>
                  <a:txBody>
                    <a:bodyPr/>
                    <a:lstStyle/>
                    <a:p>
                      <a:r>
                        <a:rPr lang="es-MX" sz="1400" dirty="0"/>
                        <a:t>11</a:t>
                      </a:r>
                    </a:p>
                  </a:txBody>
                  <a:tcPr/>
                </a:tc>
                <a:tc>
                  <a:txBody>
                    <a:bodyPr/>
                    <a:lstStyle/>
                    <a:p>
                      <a:r>
                        <a:rPr lang="es-MX" sz="1400" dirty="0"/>
                        <a:t>33</a:t>
                      </a:r>
                    </a:p>
                  </a:txBody>
                  <a:tcPr/>
                </a:tc>
                <a:tc>
                  <a:txBody>
                    <a:bodyPr/>
                    <a:lstStyle/>
                    <a:p>
                      <a:r>
                        <a:rPr lang="es-MX" sz="1400" dirty="0"/>
                        <a:t>9</a:t>
                      </a:r>
                    </a:p>
                  </a:txBody>
                  <a:tcPr/>
                </a:tc>
                <a:extLst>
                  <a:ext uri="{0D108BD9-81ED-4DB2-BD59-A6C34878D82A}">
                    <a16:rowId xmlns:a16="http://schemas.microsoft.com/office/drawing/2014/main" val="2605479249"/>
                  </a:ext>
                </a:extLst>
              </a:tr>
              <a:tr h="0">
                <a:tc>
                  <a:txBody>
                    <a:bodyPr/>
                    <a:lstStyle/>
                    <a:p>
                      <a:r>
                        <a:rPr lang="es-MX" sz="1400" dirty="0"/>
                        <a:t>13</a:t>
                      </a:r>
                    </a:p>
                  </a:txBody>
                  <a:tcPr/>
                </a:tc>
                <a:tc>
                  <a:txBody>
                    <a:bodyPr/>
                    <a:lstStyle/>
                    <a:p>
                      <a:r>
                        <a:rPr lang="es-MX" sz="1400" dirty="0"/>
                        <a:t>2</a:t>
                      </a:r>
                    </a:p>
                  </a:txBody>
                  <a:tcPr/>
                </a:tc>
                <a:tc>
                  <a:txBody>
                    <a:bodyPr/>
                    <a:lstStyle/>
                    <a:p>
                      <a:r>
                        <a:rPr lang="es-MX" sz="1400" dirty="0"/>
                        <a:t>26</a:t>
                      </a:r>
                    </a:p>
                  </a:txBody>
                  <a:tcPr/>
                </a:tc>
                <a:tc>
                  <a:txBody>
                    <a:bodyPr/>
                    <a:lstStyle/>
                    <a:p>
                      <a:r>
                        <a:rPr lang="es-MX" sz="1400" dirty="0"/>
                        <a:t>169</a:t>
                      </a:r>
                    </a:p>
                  </a:txBody>
                  <a:tcPr/>
                </a:tc>
                <a:extLst>
                  <a:ext uri="{0D108BD9-81ED-4DB2-BD59-A6C34878D82A}">
                    <a16:rowId xmlns:a16="http://schemas.microsoft.com/office/drawing/2014/main" val="1362975966"/>
                  </a:ext>
                </a:extLst>
              </a:tr>
              <a:tr h="0">
                <a:tc>
                  <a:txBody>
                    <a:bodyPr/>
                    <a:lstStyle/>
                    <a:p>
                      <a:r>
                        <a:rPr lang="es-MX" sz="1400" dirty="0"/>
                        <a:t>10</a:t>
                      </a:r>
                    </a:p>
                  </a:txBody>
                  <a:tcPr/>
                </a:tc>
                <a:tc>
                  <a:txBody>
                    <a:bodyPr/>
                    <a:lstStyle/>
                    <a:p>
                      <a:r>
                        <a:rPr lang="es-MX" sz="1400" dirty="0"/>
                        <a:t>5</a:t>
                      </a:r>
                    </a:p>
                  </a:txBody>
                  <a:tcPr/>
                </a:tc>
                <a:tc>
                  <a:txBody>
                    <a:bodyPr/>
                    <a:lstStyle/>
                    <a:p>
                      <a:r>
                        <a:rPr lang="es-MX" sz="1400" dirty="0"/>
                        <a:t>50</a:t>
                      </a:r>
                    </a:p>
                  </a:txBody>
                  <a:tcPr/>
                </a:tc>
                <a:tc>
                  <a:txBody>
                    <a:bodyPr/>
                    <a:lstStyle/>
                    <a:p>
                      <a:r>
                        <a:rPr lang="es-MX" sz="1400" dirty="0"/>
                        <a:t>100</a:t>
                      </a:r>
                    </a:p>
                  </a:txBody>
                  <a:tcPr/>
                </a:tc>
                <a:extLst>
                  <a:ext uri="{0D108BD9-81ED-4DB2-BD59-A6C34878D82A}">
                    <a16:rowId xmlns:a16="http://schemas.microsoft.com/office/drawing/2014/main" val="1156954804"/>
                  </a:ext>
                </a:extLst>
              </a:tr>
              <a:tr h="0">
                <a:tc>
                  <a:txBody>
                    <a:bodyPr/>
                    <a:lstStyle/>
                    <a:p>
                      <a:r>
                        <a:rPr lang="es-MX" sz="1400" dirty="0"/>
                        <a:t>2</a:t>
                      </a:r>
                    </a:p>
                  </a:txBody>
                  <a:tcPr/>
                </a:tc>
                <a:tc>
                  <a:txBody>
                    <a:bodyPr/>
                    <a:lstStyle/>
                    <a:p>
                      <a:r>
                        <a:rPr lang="es-MX" sz="1400" dirty="0"/>
                        <a:t>14</a:t>
                      </a:r>
                    </a:p>
                  </a:txBody>
                  <a:tcPr/>
                </a:tc>
                <a:tc>
                  <a:txBody>
                    <a:bodyPr/>
                    <a:lstStyle/>
                    <a:p>
                      <a:r>
                        <a:rPr lang="es-MX" sz="1400" dirty="0"/>
                        <a:t>28</a:t>
                      </a:r>
                    </a:p>
                  </a:txBody>
                  <a:tcPr/>
                </a:tc>
                <a:tc>
                  <a:txBody>
                    <a:bodyPr/>
                    <a:lstStyle/>
                    <a:p>
                      <a:r>
                        <a:rPr lang="es-MX" sz="1400" dirty="0"/>
                        <a:t>4</a:t>
                      </a:r>
                    </a:p>
                  </a:txBody>
                  <a:tcPr/>
                </a:tc>
                <a:extLst>
                  <a:ext uri="{0D108BD9-81ED-4DB2-BD59-A6C34878D82A}">
                    <a16:rowId xmlns:a16="http://schemas.microsoft.com/office/drawing/2014/main" val="3643219493"/>
                  </a:ext>
                </a:extLst>
              </a:tr>
              <a:tr h="0">
                <a:tc>
                  <a:txBody>
                    <a:bodyPr/>
                    <a:lstStyle/>
                    <a:p>
                      <a:r>
                        <a:rPr lang="es-MX" sz="1400" dirty="0">
                          <a:solidFill>
                            <a:srgbClr val="FF0000"/>
                          </a:solidFill>
                        </a:rPr>
                        <a:t>55</a:t>
                      </a:r>
                    </a:p>
                  </a:txBody>
                  <a:tcPr/>
                </a:tc>
                <a:tc>
                  <a:txBody>
                    <a:bodyPr/>
                    <a:lstStyle/>
                    <a:p>
                      <a:r>
                        <a:rPr lang="es-MX" sz="1400" dirty="0">
                          <a:solidFill>
                            <a:srgbClr val="FF0000"/>
                          </a:solidFill>
                        </a:rPr>
                        <a:t>57</a:t>
                      </a:r>
                    </a:p>
                  </a:txBody>
                  <a:tcPr/>
                </a:tc>
                <a:tc>
                  <a:txBody>
                    <a:bodyPr/>
                    <a:lstStyle/>
                    <a:p>
                      <a:r>
                        <a:rPr lang="es-MX" sz="1400" dirty="0">
                          <a:solidFill>
                            <a:srgbClr val="FF0000"/>
                          </a:solidFill>
                        </a:rPr>
                        <a:t>233</a:t>
                      </a:r>
                    </a:p>
                  </a:txBody>
                  <a:tcPr/>
                </a:tc>
                <a:tc>
                  <a:txBody>
                    <a:bodyPr/>
                    <a:lstStyle/>
                    <a:p>
                      <a:r>
                        <a:rPr lang="es-MX" sz="1400" dirty="0">
                          <a:solidFill>
                            <a:srgbClr val="FF0000"/>
                          </a:solidFill>
                        </a:rPr>
                        <a:t>473</a:t>
                      </a:r>
                    </a:p>
                  </a:txBody>
                  <a:tcPr anchor="ctr"/>
                </a:tc>
                <a:extLst>
                  <a:ext uri="{0D108BD9-81ED-4DB2-BD59-A6C34878D82A}">
                    <a16:rowId xmlns:a16="http://schemas.microsoft.com/office/drawing/2014/main" val="4015888227"/>
                  </a:ext>
                </a:extLst>
              </a:tr>
            </a:tbl>
          </a:graphicData>
        </a:graphic>
      </p:graphicFrame>
      <mc:AlternateContent xmlns:mc="http://schemas.openxmlformats.org/markup-compatibility/2006" xmlns:a14="http://schemas.microsoft.com/office/drawing/2010/main">
        <mc:Choice Requires="a14">
          <p:sp>
            <p:nvSpPr>
              <p:cNvPr id="12" name="CuadroTexto 11">
                <a:extLst>
                  <a:ext uri="{FF2B5EF4-FFF2-40B4-BE49-F238E27FC236}">
                    <a16:creationId xmlns:a16="http://schemas.microsoft.com/office/drawing/2014/main" id="{11F97A5B-81A4-48EB-8E15-7DFFB05286CA}"/>
                  </a:ext>
                </a:extLst>
              </p:cNvPr>
              <p:cNvSpPr txBox="1"/>
              <p:nvPr/>
            </p:nvSpPr>
            <p:spPr>
              <a:xfrm>
                <a:off x="7520637" y="4682226"/>
                <a:ext cx="2272481" cy="82599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𝑤</m:t>
                      </m:r>
                      <m:r>
                        <a:rPr lang="es-MX" b="0" i="1" smtClean="0">
                          <a:latin typeface="Cambria Math" panose="02040503050406030204" pitchFamily="18" charset="0"/>
                        </a:rPr>
                        <m:t>= </m:t>
                      </m:r>
                      <m:f>
                        <m:fPr>
                          <m:ctrlPr>
                            <a:rPr lang="es-MX" b="0" i="1" smtClean="0">
                              <a:latin typeface="Cambria Math" panose="02040503050406030204" pitchFamily="18" charset="0"/>
                            </a:rPr>
                          </m:ctrlPr>
                        </m:fPr>
                        <m:num>
                          <m:nary>
                            <m:naryPr>
                              <m:chr m:val="∑"/>
                              <m:subHide m:val="on"/>
                              <m:supHide m:val="on"/>
                              <m:ctrlPr>
                                <a:rPr lang="es-MX" b="0" i="1" smtClean="0">
                                  <a:latin typeface="Cambria Math" panose="02040503050406030204" pitchFamily="18" charset="0"/>
                                </a:rPr>
                              </m:ctrlPr>
                            </m:naryPr>
                            <m:sub/>
                            <m:sup/>
                            <m:e>
                              <m:r>
                                <a:rPr lang="es-MX" b="0" i="1" smtClean="0">
                                  <a:latin typeface="Cambria Math" panose="02040503050406030204" pitchFamily="18" charset="0"/>
                                </a:rPr>
                                <m:t>𝑥𝑦</m:t>
                              </m:r>
                              <m:r>
                                <a:rPr lang="es-MX" b="0" i="1" smtClean="0">
                                  <a:latin typeface="Cambria Math" panose="02040503050406030204" pitchFamily="18" charset="0"/>
                                </a:rPr>
                                <m:t>−</m:t>
                              </m:r>
                              <m:f>
                                <m:fPr>
                                  <m:type m:val="skw"/>
                                  <m:ctrlPr>
                                    <a:rPr lang="es-MX" b="0" i="1" smtClean="0">
                                      <a:latin typeface="Cambria Math" panose="02040503050406030204" pitchFamily="18" charset="0"/>
                                    </a:rPr>
                                  </m:ctrlPr>
                                </m:fPr>
                                <m:num>
                                  <m:nary>
                                    <m:naryPr>
                                      <m:chr m:val="∑"/>
                                      <m:subHide m:val="on"/>
                                      <m:supHide m:val="on"/>
                                      <m:ctrlPr>
                                        <a:rPr lang="es-MX" b="0" i="1" smtClean="0">
                                          <a:latin typeface="Cambria Math" panose="02040503050406030204" pitchFamily="18" charset="0"/>
                                        </a:rPr>
                                      </m:ctrlPr>
                                    </m:naryPr>
                                    <m:sub/>
                                    <m:sup/>
                                    <m:e>
                                      <m:r>
                                        <a:rPr lang="es-MX" b="0" i="1" smtClean="0">
                                          <a:latin typeface="Cambria Math" panose="02040503050406030204" pitchFamily="18" charset="0"/>
                                        </a:rPr>
                                        <m:t>𝑥</m:t>
                                      </m:r>
                                      <m:nary>
                                        <m:naryPr>
                                          <m:chr m:val="∑"/>
                                          <m:subHide m:val="on"/>
                                          <m:supHide m:val="on"/>
                                          <m:ctrlPr>
                                            <a:rPr lang="es-MX" b="0" i="1" smtClean="0">
                                              <a:latin typeface="Cambria Math" panose="02040503050406030204" pitchFamily="18" charset="0"/>
                                            </a:rPr>
                                          </m:ctrlPr>
                                        </m:naryPr>
                                        <m:sub/>
                                        <m:sup/>
                                        <m:e>
                                          <m:r>
                                            <a:rPr lang="es-MX" b="0" i="1" smtClean="0">
                                              <a:latin typeface="Cambria Math" panose="02040503050406030204" pitchFamily="18" charset="0"/>
                                            </a:rPr>
                                            <m:t>𝑦</m:t>
                                          </m:r>
                                        </m:e>
                                      </m:nary>
                                    </m:e>
                                  </m:nary>
                                </m:num>
                                <m:den>
                                  <m:r>
                                    <a:rPr lang="es-MX" b="0" i="1" smtClean="0">
                                      <a:latin typeface="Cambria Math" panose="02040503050406030204" pitchFamily="18" charset="0"/>
                                    </a:rPr>
                                    <m:t>𝑛</m:t>
                                  </m:r>
                                </m:den>
                              </m:f>
                            </m:e>
                          </m:nary>
                        </m:num>
                        <m:den>
                          <m:nary>
                            <m:naryPr>
                              <m:chr m:val="∑"/>
                              <m:subHide m:val="on"/>
                              <m:supHide m:val="on"/>
                              <m:ctrlPr>
                                <a:rPr lang="es-MX" b="0" i="1" smtClean="0">
                                  <a:latin typeface="Cambria Math" panose="02040503050406030204" pitchFamily="18" charset="0"/>
                                </a:rPr>
                              </m:ctrlPr>
                            </m:naryPr>
                            <m:sub/>
                            <m:sup/>
                            <m:e>
                              <m:sSup>
                                <m:sSupPr>
                                  <m:ctrlPr>
                                    <a:rPr lang="es-MX" b="0" i="1" smtClean="0">
                                      <a:latin typeface="Cambria Math" panose="02040503050406030204" pitchFamily="18" charset="0"/>
                                    </a:rPr>
                                  </m:ctrlPr>
                                </m:sSupPr>
                                <m:e>
                                  <m:r>
                                    <a:rPr lang="es-MX" b="0" i="1" smtClean="0">
                                      <a:latin typeface="Cambria Math" panose="02040503050406030204" pitchFamily="18" charset="0"/>
                                    </a:rPr>
                                    <m:t>𝑥</m:t>
                                  </m:r>
                                </m:e>
                                <m:sup>
                                  <m:r>
                                    <a:rPr lang="es-MX" b="0" i="1" smtClean="0">
                                      <a:latin typeface="Cambria Math" panose="02040503050406030204" pitchFamily="18" charset="0"/>
                                    </a:rPr>
                                    <m:t>2</m:t>
                                  </m:r>
                                </m:sup>
                              </m:sSup>
                              <m:r>
                                <a:rPr lang="es-MX" b="0" i="1" smtClean="0">
                                  <a:latin typeface="Cambria Math" panose="02040503050406030204" pitchFamily="18" charset="0"/>
                                </a:rPr>
                                <m:t>−</m:t>
                              </m:r>
                              <m:f>
                                <m:fPr>
                                  <m:type m:val="skw"/>
                                  <m:ctrlPr>
                                    <a:rPr lang="es-MX" b="0" i="1" smtClean="0">
                                      <a:latin typeface="Cambria Math" panose="02040503050406030204" pitchFamily="18" charset="0"/>
                                    </a:rPr>
                                  </m:ctrlPr>
                                </m:fPr>
                                <m:num>
                                  <m:sSup>
                                    <m:sSupPr>
                                      <m:ctrlPr>
                                        <a:rPr lang="es-MX" i="1">
                                          <a:latin typeface="Cambria Math" panose="02040503050406030204" pitchFamily="18" charset="0"/>
                                        </a:rPr>
                                      </m:ctrlPr>
                                    </m:sSupPr>
                                    <m:e>
                                      <m:r>
                                        <a:rPr lang="es-MX" i="1">
                                          <a:latin typeface="Cambria Math" panose="02040503050406030204" pitchFamily="18" charset="0"/>
                                        </a:rPr>
                                        <m:t>(</m:t>
                                      </m:r>
                                      <m:nary>
                                        <m:naryPr>
                                          <m:chr m:val="∑"/>
                                          <m:subHide m:val="on"/>
                                          <m:supHide m:val="on"/>
                                          <m:ctrlPr>
                                            <a:rPr lang="es-MX" i="1">
                                              <a:latin typeface="Cambria Math" panose="02040503050406030204" pitchFamily="18" charset="0"/>
                                            </a:rPr>
                                          </m:ctrlPr>
                                        </m:naryPr>
                                        <m:sub/>
                                        <m:sup/>
                                        <m:e>
                                          <m:r>
                                            <a:rPr lang="es-MX" i="1">
                                              <a:latin typeface="Cambria Math" panose="02040503050406030204" pitchFamily="18" charset="0"/>
                                            </a:rPr>
                                            <m:t>𝑥</m:t>
                                          </m:r>
                                        </m:e>
                                      </m:nary>
                                      <m:r>
                                        <a:rPr lang="es-MX" i="1">
                                          <a:latin typeface="Cambria Math" panose="02040503050406030204" pitchFamily="18" charset="0"/>
                                        </a:rPr>
                                        <m:t>)</m:t>
                                      </m:r>
                                    </m:e>
                                    <m:sup>
                                      <m:r>
                                        <a:rPr lang="es-MX" i="1">
                                          <a:latin typeface="Cambria Math" panose="02040503050406030204" pitchFamily="18" charset="0"/>
                                        </a:rPr>
                                        <m:t>2</m:t>
                                      </m:r>
                                    </m:sup>
                                  </m:sSup>
                                </m:num>
                                <m:den>
                                  <m:r>
                                    <a:rPr lang="es-MX" b="0" i="1" smtClean="0">
                                      <a:latin typeface="Cambria Math" panose="02040503050406030204" pitchFamily="18" charset="0"/>
                                    </a:rPr>
                                    <m:t>𝑛</m:t>
                                  </m:r>
                                </m:den>
                              </m:f>
                            </m:e>
                          </m:nary>
                        </m:den>
                      </m:f>
                    </m:oMath>
                  </m:oMathPara>
                </a14:m>
                <a:endParaRPr lang="es-MX" dirty="0"/>
              </a:p>
            </p:txBody>
          </p:sp>
        </mc:Choice>
        <mc:Fallback xmlns="">
          <p:sp>
            <p:nvSpPr>
              <p:cNvPr id="12" name="CuadroTexto 11">
                <a:extLst>
                  <a:ext uri="{FF2B5EF4-FFF2-40B4-BE49-F238E27FC236}">
                    <a16:creationId xmlns:a16="http://schemas.microsoft.com/office/drawing/2014/main" id="{11F97A5B-81A4-48EB-8E15-7DFFB05286CA}"/>
                  </a:ext>
                </a:extLst>
              </p:cNvPr>
              <p:cNvSpPr txBox="1">
                <a:spLocks noRot="1" noChangeAspect="1" noMove="1" noResize="1" noEditPoints="1" noAdjustHandles="1" noChangeArrowheads="1" noChangeShapeType="1" noTextEdit="1"/>
              </p:cNvSpPr>
              <p:nvPr/>
            </p:nvSpPr>
            <p:spPr>
              <a:xfrm>
                <a:off x="7520637" y="4682226"/>
                <a:ext cx="2272481" cy="825995"/>
              </a:xfrm>
              <a:prstGeom prst="rect">
                <a:avLst/>
              </a:prstGeom>
              <a:blipFill>
                <a:blip r:embed="rId4"/>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13" name="CuadroTexto 12">
                <a:extLst>
                  <a:ext uri="{FF2B5EF4-FFF2-40B4-BE49-F238E27FC236}">
                    <a16:creationId xmlns:a16="http://schemas.microsoft.com/office/drawing/2014/main" id="{664BD61B-C07C-458A-B546-6F5C5C42E3A8}"/>
                  </a:ext>
                </a:extLst>
              </p:cNvPr>
              <p:cNvSpPr txBox="1"/>
              <p:nvPr/>
            </p:nvSpPr>
            <p:spPr>
              <a:xfrm>
                <a:off x="8020101" y="5717077"/>
                <a:ext cx="125226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𝑏</m:t>
                      </m:r>
                      <m:r>
                        <a:rPr lang="es-MX" b="0" i="1" smtClean="0">
                          <a:latin typeface="Cambria Math" panose="02040503050406030204" pitchFamily="18" charset="0"/>
                        </a:rPr>
                        <m:t>=</m:t>
                      </m:r>
                      <m:r>
                        <a:rPr lang="es-MX" b="0" i="1" smtClean="0">
                          <a:latin typeface="Cambria Math" panose="02040503050406030204" pitchFamily="18" charset="0"/>
                        </a:rPr>
                        <m:t>𝑤</m:t>
                      </m:r>
                      <m:acc>
                        <m:accPr>
                          <m:chr m:val="̅"/>
                          <m:ctrlPr>
                            <a:rPr lang="es-MX" b="0" i="1" smtClean="0">
                              <a:latin typeface="Cambria Math" panose="02040503050406030204" pitchFamily="18" charset="0"/>
                            </a:rPr>
                          </m:ctrlPr>
                        </m:accPr>
                        <m:e>
                          <m:r>
                            <a:rPr lang="es-MX" b="0" i="1" smtClean="0">
                              <a:latin typeface="Cambria Math" panose="02040503050406030204" pitchFamily="18" charset="0"/>
                            </a:rPr>
                            <m:t>𝑥</m:t>
                          </m:r>
                        </m:e>
                      </m:acc>
                      <m:r>
                        <a:rPr lang="es-MX" b="0" i="1" smtClean="0">
                          <a:latin typeface="Cambria Math" panose="02040503050406030204" pitchFamily="18" charset="0"/>
                        </a:rPr>
                        <m:t> −</m:t>
                      </m:r>
                      <m:acc>
                        <m:accPr>
                          <m:chr m:val="̅"/>
                          <m:ctrlPr>
                            <a:rPr lang="es-MX" b="0" i="1" smtClean="0">
                              <a:latin typeface="Cambria Math" panose="02040503050406030204" pitchFamily="18" charset="0"/>
                            </a:rPr>
                          </m:ctrlPr>
                        </m:accPr>
                        <m:e>
                          <m:r>
                            <a:rPr lang="es-MX" b="0" i="1" smtClean="0">
                              <a:latin typeface="Cambria Math" panose="02040503050406030204" pitchFamily="18" charset="0"/>
                            </a:rPr>
                            <m:t>𝑦</m:t>
                          </m:r>
                        </m:e>
                      </m:acc>
                    </m:oMath>
                  </m:oMathPara>
                </a14:m>
                <a:endParaRPr lang="es-MX" dirty="0"/>
              </a:p>
            </p:txBody>
          </p:sp>
        </mc:Choice>
        <mc:Fallback xmlns="">
          <p:sp>
            <p:nvSpPr>
              <p:cNvPr id="13" name="CuadroTexto 12">
                <a:extLst>
                  <a:ext uri="{FF2B5EF4-FFF2-40B4-BE49-F238E27FC236}">
                    <a16:creationId xmlns:a16="http://schemas.microsoft.com/office/drawing/2014/main" id="{664BD61B-C07C-458A-B546-6F5C5C42E3A8}"/>
                  </a:ext>
                </a:extLst>
              </p:cNvPr>
              <p:cNvSpPr txBox="1">
                <a:spLocks noRot="1" noChangeAspect="1" noMove="1" noResize="1" noEditPoints="1" noAdjustHandles="1" noChangeArrowheads="1" noChangeShapeType="1" noTextEdit="1"/>
              </p:cNvSpPr>
              <p:nvPr/>
            </p:nvSpPr>
            <p:spPr>
              <a:xfrm>
                <a:off x="8020101" y="5717077"/>
                <a:ext cx="1252266" cy="276999"/>
              </a:xfrm>
              <a:prstGeom prst="rect">
                <a:avLst/>
              </a:prstGeom>
              <a:blipFill>
                <a:blip r:embed="rId5"/>
                <a:stretch>
                  <a:fillRect l="-4390" r="-24390" b="-26667"/>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14" name="CuadroTexto 13">
                <a:extLst>
                  <a:ext uri="{FF2B5EF4-FFF2-40B4-BE49-F238E27FC236}">
                    <a16:creationId xmlns:a16="http://schemas.microsoft.com/office/drawing/2014/main" id="{9D230C6C-51A7-4BCB-A9C0-39E0A1483E79}"/>
                  </a:ext>
                </a:extLst>
              </p:cNvPr>
              <p:cNvSpPr txBox="1"/>
              <p:nvPr/>
            </p:nvSpPr>
            <p:spPr>
              <a:xfrm>
                <a:off x="7848739" y="3999197"/>
                <a:ext cx="1585819"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sz="2400" b="0" i="1" smtClean="0">
                          <a:latin typeface="Cambria Math" panose="02040503050406030204" pitchFamily="18" charset="0"/>
                        </a:rPr>
                        <m:t>𝑦</m:t>
                      </m:r>
                      <m:r>
                        <a:rPr lang="es-MX" sz="2400" b="0" i="1" smtClean="0">
                          <a:latin typeface="Cambria Math" panose="02040503050406030204" pitchFamily="18" charset="0"/>
                        </a:rPr>
                        <m:t>=</m:t>
                      </m:r>
                      <m:r>
                        <a:rPr lang="es-MX" sz="2400" b="0" i="1" smtClean="0">
                          <a:latin typeface="Cambria Math" panose="02040503050406030204" pitchFamily="18" charset="0"/>
                        </a:rPr>
                        <m:t>𝑤𝑥</m:t>
                      </m:r>
                      <m:r>
                        <a:rPr lang="es-MX" sz="2400" b="0" i="1" smtClean="0">
                          <a:latin typeface="Cambria Math" panose="02040503050406030204" pitchFamily="18" charset="0"/>
                        </a:rPr>
                        <m:t>+</m:t>
                      </m:r>
                      <m:r>
                        <a:rPr lang="es-MX" sz="2400" b="0" i="1" smtClean="0">
                          <a:latin typeface="Cambria Math" panose="02040503050406030204" pitchFamily="18" charset="0"/>
                        </a:rPr>
                        <m:t>𝑏</m:t>
                      </m:r>
                    </m:oMath>
                  </m:oMathPara>
                </a14:m>
                <a:endParaRPr lang="es-MX" sz="2400" dirty="0"/>
              </a:p>
            </p:txBody>
          </p:sp>
        </mc:Choice>
        <mc:Fallback xmlns="">
          <p:sp>
            <p:nvSpPr>
              <p:cNvPr id="14" name="CuadroTexto 13">
                <a:extLst>
                  <a:ext uri="{FF2B5EF4-FFF2-40B4-BE49-F238E27FC236}">
                    <a16:creationId xmlns:a16="http://schemas.microsoft.com/office/drawing/2014/main" id="{9D230C6C-51A7-4BCB-A9C0-39E0A1483E79}"/>
                  </a:ext>
                </a:extLst>
              </p:cNvPr>
              <p:cNvSpPr txBox="1">
                <a:spLocks noRot="1" noChangeAspect="1" noMove="1" noResize="1" noEditPoints="1" noAdjustHandles="1" noChangeArrowheads="1" noChangeShapeType="1" noTextEdit="1"/>
              </p:cNvSpPr>
              <p:nvPr/>
            </p:nvSpPr>
            <p:spPr>
              <a:xfrm>
                <a:off x="7848739" y="3999197"/>
                <a:ext cx="1585819" cy="369332"/>
              </a:xfrm>
              <a:prstGeom prst="rect">
                <a:avLst/>
              </a:prstGeom>
              <a:blipFill>
                <a:blip r:embed="rId6"/>
                <a:stretch>
                  <a:fillRect l="-4231" r="-3846" b="-24590"/>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15" name="CuadroTexto 14">
                <a:extLst>
                  <a:ext uri="{FF2B5EF4-FFF2-40B4-BE49-F238E27FC236}">
                    <a16:creationId xmlns:a16="http://schemas.microsoft.com/office/drawing/2014/main" id="{492293D7-7397-4214-A7CE-265588246176}"/>
                  </a:ext>
                </a:extLst>
              </p:cNvPr>
              <p:cNvSpPr txBox="1"/>
              <p:nvPr/>
            </p:nvSpPr>
            <p:spPr>
              <a:xfrm>
                <a:off x="7160764" y="6202932"/>
                <a:ext cx="2992229"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sz="2800" b="0" i="1" smtClean="0">
                          <a:solidFill>
                            <a:srgbClr val="FF0000"/>
                          </a:solidFill>
                          <a:latin typeface="Cambria Math" panose="02040503050406030204" pitchFamily="18" charset="0"/>
                        </a:rPr>
                        <m:t>𝑦</m:t>
                      </m:r>
                      <m:r>
                        <a:rPr lang="es-MX" sz="2800" b="0" i="1" smtClean="0">
                          <a:solidFill>
                            <a:srgbClr val="FF0000"/>
                          </a:solidFill>
                          <a:latin typeface="Cambria Math" panose="02040503050406030204" pitchFamily="18" charset="0"/>
                        </a:rPr>
                        <m:t>=−0.84</m:t>
                      </m:r>
                      <m:r>
                        <a:rPr lang="es-MX" sz="2800" b="0" i="1" smtClean="0">
                          <a:solidFill>
                            <a:srgbClr val="FF0000"/>
                          </a:solidFill>
                          <a:latin typeface="Cambria Math" panose="02040503050406030204" pitchFamily="18" charset="0"/>
                        </a:rPr>
                        <m:t>𝑥</m:t>
                      </m:r>
                      <m:r>
                        <a:rPr lang="es-MX" sz="2800" b="0" i="1" smtClean="0">
                          <a:solidFill>
                            <a:srgbClr val="FF0000"/>
                          </a:solidFill>
                          <a:latin typeface="Cambria Math" panose="02040503050406030204" pitchFamily="18" charset="0"/>
                        </a:rPr>
                        <m:t>−11.4</m:t>
                      </m:r>
                    </m:oMath>
                  </m:oMathPara>
                </a14:m>
                <a:endParaRPr lang="es-MX" sz="2800" dirty="0">
                  <a:solidFill>
                    <a:srgbClr val="FF0000"/>
                  </a:solidFill>
                </a:endParaRPr>
              </a:p>
            </p:txBody>
          </p:sp>
        </mc:Choice>
        <mc:Fallback xmlns="">
          <p:sp>
            <p:nvSpPr>
              <p:cNvPr id="15" name="CuadroTexto 14">
                <a:extLst>
                  <a:ext uri="{FF2B5EF4-FFF2-40B4-BE49-F238E27FC236}">
                    <a16:creationId xmlns:a16="http://schemas.microsoft.com/office/drawing/2014/main" id="{492293D7-7397-4214-A7CE-265588246176}"/>
                  </a:ext>
                </a:extLst>
              </p:cNvPr>
              <p:cNvSpPr txBox="1">
                <a:spLocks noRot="1" noChangeAspect="1" noMove="1" noResize="1" noEditPoints="1" noAdjustHandles="1" noChangeArrowheads="1" noChangeShapeType="1" noTextEdit="1"/>
              </p:cNvSpPr>
              <p:nvPr/>
            </p:nvSpPr>
            <p:spPr>
              <a:xfrm>
                <a:off x="7160764" y="6202932"/>
                <a:ext cx="2992229" cy="430887"/>
              </a:xfrm>
              <a:prstGeom prst="rect">
                <a:avLst/>
              </a:prstGeom>
              <a:blipFill>
                <a:blip r:embed="rId7"/>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5" name="CuadroTexto 4">
                <a:extLst>
                  <a:ext uri="{FF2B5EF4-FFF2-40B4-BE49-F238E27FC236}">
                    <a16:creationId xmlns:a16="http://schemas.microsoft.com/office/drawing/2014/main" id="{5FCD933F-A6BC-45CD-8F08-EE67B815C7CE}"/>
                  </a:ext>
                </a:extLst>
              </p:cNvPr>
              <p:cNvSpPr txBox="1"/>
              <p:nvPr/>
            </p:nvSpPr>
            <p:spPr>
              <a:xfrm>
                <a:off x="2816118" y="6178906"/>
                <a:ext cx="140096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s-MX" b="0" i="1" smtClean="0">
                              <a:latin typeface="Cambria Math" panose="02040503050406030204" pitchFamily="18" charset="0"/>
                            </a:rPr>
                          </m:ctrlPr>
                        </m:sSupPr>
                        <m:e>
                          <m:d>
                            <m:dPr>
                              <m:ctrlPr>
                                <a:rPr lang="es-MX" i="1">
                                  <a:latin typeface="Cambria Math" panose="02040503050406030204" pitchFamily="18" charset="0"/>
                                </a:rPr>
                              </m:ctrlPr>
                            </m:dPr>
                            <m:e>
                              <m:sSup>
                                <m:sSupPr>
                                  <m:ctrlPr>
                                    <a:rPr lang="es-MX" i="1">
                                      <a:latin typeface="Cambria Math" panose="02040503050406030204" pitchFamily="18" charset="0"/>
                                    </a:rPr>
                                  </m:ctrlPr>
                                </m:sSupPr>
                                <m:e>
                                  <m:r>
                                    <a:rPr lang="es-MX" i="1">
                                      <a:latin typeface="Cambria Math" panose="02040503050406030204" pitchFamily="18" charset="0"/>
                                    </a:rPr>
                                    <m:t>𝑦</m:t>
                                  </m:r>
                                </m:e>
                                <m:sup>
                                  <m:r>
                                    <a:rPr lang="es-MX" i="1">
                                      <a:latin typeface="Cambria Math" panose="02040503050406030204" pitchFamily="18" charset="0"/>
                                    </a:rPr>
                                    <m:t>′</m:t>
                                  </m:r>
                                </m:sup>
                              </m:sSup>
                              <m:r>
                                <a:rPr lang="es-MX" i="1">
                                  <a:latin typeface="Cambria Math" panose="02040503050406030204" pitchFamily="18" charset="0"/>
                                </a:rPr>
                                <m:t>−</m:t>
                              </m:r>
                              <m:r>
                                <a:rPr lang="es-MX" i="1">
                                  <a:latin typeface="Cambria Math" panose="02040503050406030204" pitchFamily="18" charset="0"/>
                                </a:rPr>
                                <m:t>𝑦</m:t>
                              </m:r>
                            </m:e>
                          </m:d>
                        </m:e>
                        <m:sup>
                          <m:r>
                            <a:rPr lang="es-MX" b="0" i="1" smtClean="0">
                              <a:latin typeface="Cambria Math" panose="02040503050406030204" pitchFamily="18" charset="0"/>
                            </a:rPr>
                            <m:t>2</m:t>
                          </m:r>
                        </m:sup>
                      </m:sSup>
                      <m:r>
                        <a:rPr lang="es-MX" b="0" i="1" smtClean="0">
                          <a:latin typeface="Cambria Math" panose="02040503050406030204" pitchFamily="18" charset="0"/>
                        </a:rPr>
                        <m:t>=0</m:t>
                      </m:r>
                    </m:oMath>
                  </m:oMathPara>
                </a14:m>
                <a:endParaRPr lang="es-MX" dirty="0"/>
              </a:p>
            </p:txBody>
          </p:sp>
        </mc:Choice>
        <mc:Fallback xmlns="">
          <p:sp>
            <p:nvSpPr>
              <p:cNvPr id="5" name="CuadroTexto 4">
                <a:extLst>
                  <a:ext uri="{FF2B5EF4-FFF2-40B4-BE49-F238E27FC236}">
                    <a16:creationId xmlns:a16="http://schemas.microsoft.com/office/drawing/2014/main" id="{5FCD933F-A6BC-45CD-8F08-EE67B815C7CE}"/>
                  </a:ext>
                </a:extLst>
              </p:cNvPr>
              <p:cNvSpPr txBox="1">
                <a:spLocks noRot="1" noChangeAspect="1" noMove="1" noResize="1" noEditPoints="1" noAdjustHandles="1" noChangeArrowheads="1" noChangeShapeType="1" noTextEdit="1"/>
              </p:cNvSpPr>
              <p:nvPr/>
            </p:nvSpPr>
            <p:spPr>
              <a:xfrm>
                <a:off x="2816118" y="6178906"/>
                <a:ext cx="1400961" cy="276999"/>
              </a:xfrm>
              <a:prstGeom prst="rect">
                <a:avLst/>
              </a:prstGeom>
              <a:blipFill>
                <a:blip r:embed="rId8"/>
                <a:stretch>
                  <a:fillRect t="-4444" r="-3478" b="-26667"/>
                </a:stretch>
              </a:blipFill>
            </p:spPr>
            <p:txBody>
              <a:bodyPr/>
              <a:lstStyle/>
              <a:p>
                <a:r>
                  <a:rPr lang="es-MX">
                    <a:noFill/>
                  </a:rPr>
                  <a:t> </a:t>
                </a:r>
              </a:p>
            </p:txBody>
          </p:sp>
        </mc:Fallback>
      </mc:AlternateContent>
    </p:spTree>
    <p:extLst>
      <p:ext uri="{BB962C8B-B14F-4D97-AF65-F5344CB8AC3E}">
        <p14:creationId xmlns:p14="http://schemas.microsoft.com/office/powerpoint/2010/main" val="2807156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Resultado de imagen para regresión logistica">
            <a:extLst>
              <a:ext uri="{FF2B5EF4-FFF2-40B4-BE49-F238E27FC236}">
                <a16:creationId xmlns:a16="http://schemas.microsoft.com/office/drawing/2014/main" id="{16A21009-C0CD-4E54-8F0C-BD34E55D67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786" y="4213648"/>
            <a:ext cx="2632519" cy="1859872"/>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564AB5E5-C1C7-4A79-9F8F-4A13C3204C1C}"/>
              </a:ext>
            </a:extLst>
          </p:cNvPr>
          <p:cNvSpPr txBox="1"/>
          <p:nvPr/>
        </p:nvSpPr>
        <p:spPr>
          <a:xfrm>
            <a:off x="820657" y="1091946"/>
            <a:ext cx="4572000" cy="923330"/>
          </a:xfrm>
          <a:prstGeom prst="rect">
            <a:avLst/>
          </a:prstGeom>
          <a:noFill/>
        </p:spPr>
        <p:txBody>
          <a:bodyPr wrap="square" rtlCol="0">
            <a:spAutoFit/>
          </a:bodyPr>
          <a:lstStyle/>
          <a:p>
            <a:pPr algn="ctr"/>
            <a:r>
              <a:rPr lang="es-MX" dirty="0"/>
              <a:t>Para variables categóricas binarias.</a:t>
            </a:r>
          </a:p>
          <a:p>
            <a:pPr algn="ctr"/>
            <a:r>
              <a:rPr lang="es-MX" dirty="0"/>
              <a:t>Se utiliza una función Sigmoide para la aproximación de la función</a:t>
            </a:r>
          </a:p>
        </p:txBody>
      </p:sp>
      <p:sp>
        <p:nvSpPr>
          <p:cNvPr id="6" name="Título 1">
            <a:extLst>
              <a:ext uri="{FF2B5EF4-FFF2-40B4-BE49-F238E27FC236}">
                <a16:creationId xmlns:a16="http://schemas.microsoft.com/office/drawing/2014/main" id="{58222593-6A96-4898-977A-CDB02F27F57D}"/>
              </a:ext>
            </a:extLst>
          </p:cNvPr>
          <p:cNvSpPr txBox="1">
            <a:spLocks/>
          </p:cNvSpPr>
          <p:nvPr/>
        </p:nvSpPr>
        <p:spPr>
          <a:xfrm>
            <a:off x="820657" y="242377"/>
            <a:ext cx="9144000" cy="102128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4000" dirty="0"/>
              <a:t>Regresión Logística</a:t>
            </a:r>
          </a:p>
        </p:txBody>
      </p:sp>
      <mc:AlternateContent xmlns:mc="http://schemas.openxmlformats.org/markup-compatibility/2006" xmlns:a14="http://schemas.microsoft.com/office/drawing/2010/main">
        <mc:Choice Requires="a14">
          <p:sp>
            <p:nvSpPr>
              <p:cNvPr id="7" name="CuadroTexto 6">
                <a:extLst>
                  <a:ext uri="{FF2B5EF4-FFF2-40B4-BE49-F238E27FC236}">
                    <a16:creationId xmlns:a16="http://schemas.microsoft.com/office/drawing/2014/main" id="{C67CC06D-DD40-4539-9905-BC82878A6430}"/>
                  </a:ext>
                </a:extLst>
              </p:cNvPr>
              <p:cNvSpPr txBox="1"/>
              <p:nvPr/>
            </p:nvSpPr>
            <p:spPr>
              <a:xfrm>
                <a:off x="1754475" y="2280532"/>
                <a:ext cx="2493888" cy="93339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sz="3200" b="0" i="1" smtClean="0">
                          <a:latin typeface="Cambria Math" panose="02040503050406030204" pitchFamily="18" charset="0"/>
                        </a:rPr>
                        <m:t>𝑦</m:t>
                      </m:r>
                      <m:r>
                        <a:rPr lang="es-MX" sz="3200" b="0" i="1" smtClean="0">
                          <a:latin typeface="Cambria Math" panose="02040503050406030204" pitchFamily="18" charset="0"/>
                        </a:rPr>
                        <m:t>= </m:t>
                      </m:r>
                      <m:f>
                        <m:fPr>
                          <m:ctrlPr>
                            <a:rPr lang="es-MX" sz="3200" b="0" i="1" smtClean="0">
                              <a:latin typeface="Cambria Math" panose="02040503050406030204" pitchFamily="18" charset="0"/>
                            </a:rPr>
                          </m:ctrlPr>
                        </m:fPr>
                        <m:num>
                          <m:r>
                            <a:rPr lang="es-MX" sz="3200" b="0" i="1" smtClean="0">
                              <a:latin typeface="Cambria Math" panose="02040503050406030204" pitchFamily="18" charset="0"/>
                            </a:rPr>
                            <m:t>1</m:t>
                          </m:r>
                        </m:num>
                        <m:den>
                          <m:r>
                            <a:rPr lang="es-MX" sz="3200" b="0" i="1" smtClean="0">
                              <a:latin typeface="Cambria Math" panose="02040503050406030204" pitchFamily="18" charset="0"/>
                            </a:rPr>
                            <m:t>1+</m:t>
                          </m:r>
                          <m:sSup>
                            <m:sSupPr>
                              <m:ctrlPr>
                                <a:rPr lang="es-MX" sz="3200" b="0" i="1" smtClean="0">
                                  <a:latin typeface="Cambria Math" panose="02040503050406030204" pitchFamily="18" charset="0"/>
                                </a:rPr>
                              </m:ctrlPr>
                            </m:sSupPr>
                            <m:e>
                              <m:r>
                                <a:rPr lang="es-MX" sz="3200" b="0" i="1" smtClean="0">
                                  <a:latin typeface="Cambria Math" panose="02040503050406030204" pitchFamily="18" charset="0"/>
                                </a:rPr>
                                <m:t>𝑒</m:t>
                              </m:r>
                            </m:e>
                            <m:sup>
                              <m:r>
                                <a:rPr lang="es-MX" sz="3200" b="0" i="1" smtClean="0">
                                  <a:latin typeface="Cambria Math" panose="02040503050406030204" pitchFamily="18" charset="0"/>
                                </a:rPr>
                                <m:t>−</m:t>
                              </m:r>
                              <m:r>
                                <a:rPr lang="es-MX" sz="3200" b="0" i="1" smtClean="0">
                                  <a:latin typeface="Cambria Math" panose="02040503050406030204" pitchFamily="18" charset="0"/>
                                </a:rPr>
                                <m:t>𝑏𝑥</m:t>
                              </m:r>
                            </m:sup>
                          </m:sSup>
                        </m:den>
                      </m:f>
                    </m:oMath>
                  </m:oMathPara>
                </a14:m>
                <a:endParaRPr lang="es-MX" sz="3200" dirty="0"/>
              </a:p>
            </p:txBody>
          </p:sp>
        </mc:Choice>
        <mc:Fallback xmlns="">
          <p:sp>
            <p:nvSpPr>
              <p:cNvPr id="7" name="CuadroTexto 6">
                <a:extLst>
                  <a:ext uri="{FF2B5EF4-FFF2-40B4-BE49-F238E27FC236}">
                    <a16:creationId xmlns:a16="http://schemas.microsoft.com/office/drawing/2014/main" id="{C67CC06D-DD40-4539-9905-BC82878A6430}"/>
                  </a:ext>
                </a:extLst>
              </p:cNvPr>
              <p:cNvSpPr txBox="1">
                <a:spLocks noRot="1" noChangeAspect="1" noMove="1" noResize="1" noEditPoints="1" noAdjustHandles="1" noChangeArrowheads="1" noChangeShapeType="1" noTextEdit="1"/>
              </p:cNvSpPr>
              <p:nvPr/>
            </p:nvSpPr>
            <p:spPr>
              <a:xfrm>
                <a:off x="1754475" y="2280532"/>
                <a:ext cx="2493888" cy="933397"/>
              </a:xfrm>
              <a:prstGeom prst="rect">
                <a:avLst/>
              </a:prstGeom>
              <a:blipFill>
                <a:blip r:embed="rId3"/>
                <a:stretch>
                  <a:fillRect/>
                </a:stretch>
              </a:blipFill>
            </p:spPr>
            <p:txBody>
              <a:bodyPr/>
              <a:lstStyle/>
              <a:p>
                <a:r>
                  <a:rPr lang="es-MX">
                    <a:noFill/>
                  </a:rPr>
                  <a:t> </a:t>
                </a:r>
              </a:p>
            </p:txBody>
          </p:sp>
        </mc:Fallback>
      </mc:AlternateContent>
      <p:sp>
        <p:nvSpPr>
          <p:cNvPr id="8" name="CuadroTexto 7">
            <a:extLst>
              <a:ext uri="{FF2B5EF4-FFF2-40B4-BE49-F238E27FC236}">
                <a16:creationId xmlns:a16="http://schemas.microsoft.com/office/drawing/2014/main" id="{DFF59967-955C-4CB4-A00D-C9DACC694C4D}"/>
              </a:ext>
            </a:extLst>
          </p:cNvPr>
          <p:cNvSpPr txBox="1"/>
          <p:nvPr/>
        </p:nvSpPr>
        <p:spPr>
          <a:xfrm>
            <a:off x="6596109" y="1275573"/>
            <a:ext cx="4985709" cy="5355312"/>
          </a:xfrm>
          <a:prstGeom prst="rect">
            <a:avLst/>
          </a:prstGeom>
          <a:noFill/>
        </p:spPr>
        <p:txBody>
          <a:bodyPr wrap="square" rtlCol="0">
            <a:spAutoFit/>
          </a:bodyPr>
          <a:lstStyle/>
          <a:p>
            <a:pPr algn="just"/>
            <a:r>
              <a:rPr lang="es-MX" dirty="0"/>
              <a:t>Se transforma la combinación lineal de características y pesos en una función suave con valores entre [0,1]</a:t>
            </a:r>
          </a:p>
          <a:p>
            <a:pPr algn="just"/>
            <a:endParaRPr lang="es-MX" dirty="0"/>
          </a:p>
          <a:p>
            <a:pPr algn="just"/>
            <a:r>
              <a:rPr lang="es-MX" dirty="0"/>
              <a:t>La función tiene las mismas propiedades que la regresión lineal</a:t>
            </a:r>
          </a:p>
          <a:p>
            <a:pPr algn="just"/>
            <a:endParaRPr lang="es-MX" dirty="0"/>
          </a:p>
          <a:p>
            <a:pPr algn="just"/>
            <a:endParaRPr lang="es-MX" dirty="0"/>
          </a:p>
          <a:p>
            <a:pPr algn="just"/>
            <a:endParaRPr lang="es-MX" dirty="0"/>
          </a:p>
          <a:p>
            <a:pPr algn="just"/>
            <a:endParaRPr lang="es-MX" dirty="0"/>
          </a:p>
          <a:p>
            <a:pPr algn="just"/>
            <a:endParaRPr lang="es-MX" dirty="0"/>
          </a:p>
          <a:p>
            <a:pPr algn="just"/>
            <a:endParaRPr lang="es-MX" dirty="0"/>
          </a:p>
          <a:p>
            <a:pPr algn="just"/>
            <a:endParaRPr lang="es-MX" dirty="0"/>
          </a:p>
          <a:p>
            <a:pPr algn="just"/>
            <a:endParaRPr lang="es-MX" dirty="0"/>
          </a:p>
          <a:p>
            <a:pPr algn="just"/>
            <a:r>
              <a:rPr lang="es-MX" dirty="0"/>
              <a:t>Existen diferentes métodos para resolver el problema:</a:t>
            </a:r>
          </a:p>
          <a:p>
            <a:pPr algn="just"/>
            <a:endParaRPr lang="es-MX" dirty="0"/>
          </a:p>
          <a:p>
            <a:pPr algn="just"/>
            <a:r>
              <a:rPr lang="es-MX" b="1" dirty="0"/>
              <a:t>- Gradiente Descendente</a:t>
            </a:r>
          </a:p>
          <a:p>
            <a:pPr algn="just"/>
            <a:r>
              <a:rPr lang="es-MX" b="1" dirty="0"/>
              <a:t>- Método de Newton </a:t>
            </a:r>
          </a:p>
        </p:txBody>
      </p:sp>
      <p:pic>
        <p:nvPicPr>
          <p:cNvPr id="1026" name="Picture 2">
            <a:extLst>
              <a:ext uri="{FF2B5EF4-FFF2-40B4-BE49-F238E27FC236}">
                <a16:creationId xmlns:a16="http://schemas.microsoft.com/office/drawing/2014/main" id="{4CD8DCDB-C523-4652-BBFD-0A58D112885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277" t="11762" r="33883" b="1"/>
          <a:stretch/>
        </p:blipFill>
        <p:spPr bwMode="auto">
          <a:xfrm>
            <a:off x="7371134" y="3334359"/>
            <a:ext cx="3432991" cy="42397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76F9AB2-045C-405B-BD85-709563544C9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0243" r="20194"/>
          <a:stretch/>
        </p:blipFill>
        <p:spPr bwMode="auto">
          <a:xfrm>
            <a:off x="6761056" y="3953229"/>
            <a:ext cx="4655811" cy="871225"/>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n 3">
            <a:extLst>
              <a:ext uri="{FF2B5EF4-FFF2-40B4-BE49-F238E27FC236}">
                <a16:creationId xmlns:a16="http://schemas.microsoft.com/office/drawing/2014/main" id="{09F62D12-5E2C-4CF9-B4D3-45D02E152B1D}"/>
              </a:ext>
            </a:extLst>
          </p:cNvPr>
          <p:cNvPicPr>
            <a:picLocks noChangeAspect="1"/>
          </p:cNvPicPr>
          <p:nvPr/>
        </p:nvPicPr>
        <p:blipFill>
          <a:blip r:embed="rId6"/>
          <a:stretch>
            <a:fillRect/>
          </a:stretch>
        </p:blipFill>
        <p:spPr>
          <a:xfrm>
            <a:off x="3361414" y="4213648"/>
            <a:ext cx="2734586" cy="1859872"/>
          </a:xfrm>
          <a:prstGeom prst="rect">
            <a:avLst/>
          </a:prstGeom>
        </p:spPr>
      </p:pic>
    </p:spTree>
    <p:extLst>
      <p:ext uri="{BB962C8B-B14F-4D97-AF65-F5344CB8AC3E}">
        <p14:creationId xmlns:p14="http://schemas.microsoft.com/office/powerpoint/2010/main" val="1379829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6">
            <a:extLst>
              <a:ext uri="{FF2B5EF4-FFF2-40B4-BE49-F238E27FC236}">
                <a16:creationId xmlns:a16="http://schemas.microsoft.com/office/drawing/2014/main" id="{2869313C-8D40-43E3-9EDC-BEC5356AFDB8}"/>
              </a:ext>
            </a:extLst>
          </p:cNvPr>
          <p:cNvPicPr/>
          <p:nvPr/>
        </p:nvPicPr>
        <p:blipFill rotWithShape="1">
          <a:blip r:embed="rId2"/>
          <a:srcRect r="44658"/>
          <a:stretch/>
        </p:blipFill>
        <p:spPr>
          <a:xfrm>
            <a:off x="833808" y="4339653"/>
            <a:ext cx="2838450" cy="2405181"/>
          </a:xfrm>
          <a:prstGeom prst="rect">
            <a:avLst/>
          </a:prstGeom>
        </p:spPr>
      </p:pic>
      <p:sp>
        <p:nvSpPr>
          <p:cNvPr id="19" name="CuadroTexto 18">
            <a:extLst>
              <a:ext uri="{FF2B5EF4-FFF2-40B4-BE49-F238E27FC236}">
                <a16:creationId xmlns:a16="http://schemas.microsoft.com/office/drawing/2014/main" id="{94E6AABE-1F7D-46F1-8407-2F7795DCAB39}"/>
              </a:ext>
            </a:extLst>
          </p:cNvPr>
          <p:cNvSpPr txBox="1"/>
          <p:nvPr/>
        </p:nvSpPr>
        <p:spPr>
          <a:xfrm>
            <a:off x="1029112" y="943610"/>
            <a:ext cx="4447095" cy="3231654"/>
          </a:xfrm>
          <a:prstGeom prst="rect">
            <a:avLst/>
          </a:prstGeom>
          <a:noFill/>
        </p:spPr>
        <p:txBody>
          <a:bodyPr wrap="square" rtlCol="0">
            <a:spAutoFit/>
          </a:bodyPr>
          <a:lstStyle/>
          <a:p>
            <a:r>
              <a:rPr lang="es-MX" sz="2400" b="1" dirty="0"/>
              <a:t>Gradiente Descendente:</a:t>
            </a:r>
            <a:endParaRPr lang="es-MX" b="1" dirty="0"/>
          </a:p>
          <a:p>
            <a:endParaRPr lang="es-MX" dirty="0"/>
          </a:p>
          <a:p>
            <a:pPr algn="just"/>
            <a:r>
              <a:rPr lang="es-MX" dirty="0"/>
              <a:t>Método de optimización de parámetros, mediante la minimización iterativa de una función (función de perdida). Se busca la dirección con mayor pendiente </a:t>
            </a:r>
            <a:r>
              <a:rPr lang="es-MX" b="1" dirty="0"/>
              <a:t>(gradiente negativo)</a:t>
            </a:r>
          </a:p>
          <a:p>
            <a:pPr algn="just"/>
            <a:endParaRPr lang="es-MX" b="1" dirty="0"/>
          </a:p>
          <a:p>
            <a:pPr algn="just"/>
            <a:r>
              <a:rPr lang="es-MX" dirty="0"/>
              <a:t>Se utiliza principalmente para optimizar los coeficientes o los pesos en regresiones lineales y redes neuronales. </a:t>
            </a:r>
          </a:p>
        </p:txBody>
      </p:sp>
      <mc:AlternateContent xmlns:mc="http://schemas.openxmlformats.org/markup-compatibility/2006" xmlns:a14="http://schemas.microsoft.com/office/drawing/2010/main">
        <mc:Choice Requires="a14">
          <p:sp>
            <p:nvSpPr>
              <p:cNvPr id="2" name="CuadroTexto 1">
                <a:extLst>
                  <a:ext uri="{FF2B5EF4-FFF2-40B4-BE49-F238E27FC236}">
                    <a16:creationId xmlns:a16="http://schemas.microsoft.com/office/drawing/2014/main" id="{6311209B-970C-4D72-898F-5E181B812116}"/>
                  </a:ext>
                </a:extLst>
              </p:cNvPr>
              <p:cNvSpPr txBox="1"/>
              <p:nvPr/>
            </p:nvSpPr>
            <p:spPr>
              <a:xfrm>
                <a:off x="8504193" y="1703208"/>
                <a:ext cx="3018390" cy="51212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𝐿</m:t>
                      </m:r>
                      <m:r>
                        <a:rPr lang="es-MX" b="0" i="1" smtClean="0">
                          <a:latin typeface="Cambria Math" panose="02040503050406030204" pitchFamily="18" charset="0"/>
                        </a:rPr>
                        <m:t>2−</m:t>
                      </m:r>
                      <m:r>
                        <a:rPr lang="es-MX" b="0" i="1" smtClean="0">
                          <a:latin typeface="Cambria Math" panose="02040503050406030204" pitchFamily="18" charset="0"/>
                        </a:rPr>
                        <m:t>𝑛𝑜𝑟𝑚</m:t>
                      </m:r>
                      <m:r>
                        <a:rPr lang="es-MX" b="0" i="1" smtClean="0">
                          <a:latin typeface="Cambria Math" panose="02040503050406030204" pitchFamily="18" charset="0"/>
                        </a:rPr>
                        <m:t>= </m:t>
                      </m:r>
                      <m:nary>
                        <m:naryPr>
                          <m:chr m:val="∑"/>
                          <m:limLoc m:val="subSup"/>
                          <m:supHide m:val="on"/>
                          <m:ctrlPr>
                            <a:rPr lang="es-MX" b="0" i="1" smtClean="0">
                              <a:latin typeface="Cambria Math" panose="02040503050406030204" pitchFamily="18" charset="0"/>
                            </a:rPr>
                          </m:ctrlPr>
                        </m:naryPr>
                        <m:sub>
                          <m:r>
                            <m:rPr>
                              <m:brk m:alnAt="9"/>
                            </m:rPr>
                            <a:rPr lang="es-MX" b="0" i="1" smtClean="0">
                              <a:latin typeface="Cambria Math" panose="02040503050406030204" pitchFamily="18" charset="0"/>
                            </a:rPr>
                            <m:t>𝑖</m:t>
                          </m:r>
                        </m:sub>
                        <m:sup/>
                        <m:e>
                          <m:sSup>
                            <m:sSupPr>
                              <m:ctrlPr>
                                <a:rPr lang="es-MX" b="0" i="1" smtClean="0">
                                  <a:latin typeface="Cambria Math" panose="02040503050406030204" pitchFamily="18" charset="0"/>
                                </a:rPr>
                              </m:ctrlPr>
                            </m:sSupPr>
                            <m:e>
                              <m:r>
                                <a:rPr lang="es-MX" b="0" i="1" smtClean="0">
                                  <a:latin typeface="Cambria Math" panose="02040503050406030204" pitchFamily="18" charset="0"/>
                                </a:rPr>
                                <m:t>(</m:t>
                              </m:r>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𝑦</m:t>
                                  </m:r>
                                </m:e>
                                <m:sub>
                                  <m:r>
                                    <a:rPr lang="es-MX" b="0" i="1" smtClean="0">
                                      <a:latin typeface="Cambria Math" panose="02040503050406030204" pitchFamily="18" charset="0"/>
                                    </a:rPr>
                                    <m:t>𝑖</m:t>
                                  </m:r>
                                </m:sub>
                                <m:sup/>
                              </m:sSubSup>
                              <m:r>
                                <a:rPr lang="es-MX" b="0" i="1" smtClean="0">
                                  <a:latin typeface="Cambria Math" panose="02040503050406030204" pitchFamily="18" charset="0"/>
                                </a:rPr>
                                <m:t>−</m:t>
                              </m:r>
                              <m:sSubSup>
                                <m:sSubSupPr>
                                  <m:ctrlPr>
                                    <a:rPr lang="es-MX" b="0" i="1" smtClean="0">
                                      <a:latin typeface="Cambria Math" panose="02040503050406030204" pitchFamily="18" charset="0"/>
                                    </a:rPr>
                                  </m:ctrlPr>
                                </m:sSubSupPr>
                                <m:e>
                                  <m:r>
                                    <a:rPr lang="es-MX" b="0" i="1" smtClean="0">
                                      <a:latin typeface="Cambria Math" panose="02040503050406030204" pitchFamily="18" charset="0"/>
                                    </a:rPr>
                                    <m:t>𝑡</m:t>
                                  </m:r>
                                </m:e>
                                <m:sub>
                                  <m:r>
                                    <a:rPr lang="es-MX" b="0" i="1" smtClean="0">
                                      <a:latin typeface="Cambria Math" panose="02040503050406030204" pitchFamily="18" charset="0"/>
                                    </a:rPr>
                                    <m:t>𝑖</m:t>
                                  </m:r>
                                </m:sub>
                                <m:sup/>
                              </m:sSubSup>
                              <m:r>
                                <a:rPr lang="es-MX" b="0" i="1" smtClean="0">
                                  <a:latin typeface="Cambria Math" panose="02040503050406030204" pitchFamily="18" charset="0"/>
                                </a:rPr>
                                <m:t>)</m:t>
                              </m:r>
                            </m:e>
                            <m:sup>
                              <m:r>
                                <a:rPr lang="es-MX" b="0" i="1" smtClean="0">
                                  <a:latin typeface="Cambria Math" panose="02040503050406030204" pitchFamily="18" charset="0"/>
                                </a:rPr>
                                <m:t>2</m:t>
                              </m:r>
                            </m:sup>
                          </m:sSup>
                        </m:e>
                      </m:nary>
                    </m:oMath>
                  </m:oMathPara>
                </a14:m>
                <a:endParaRPr lang="es-MX" dirty="0"/>
              </a:p>
            </p:txBody>
          </p:sp>
        </mc:Choice>
        <mc:Fallback xmlns="">
          <p:sp>
            <p:nvSpPr>
              <p:cNvPr id="2" name="CuadroTexto 1">
                <a:extLst>
                  <a:ext uri="{FF2B5EF4-FFF2-40B4-BE49-F238E27FC236}">
                    <a16:creationId xmlns:a16="http://schemas.microsoft.com/office/drawing/2014/main" id="{6311209B-970C-4D72-898F-5E181B812116}"/>
                  </a:ext>
                </a:extLst>
              </p:cNvPr>
              <p:cNvSpPr txBox="1">
                <a:spLocks noRot="1" noChangeAspect="1" noMove="1" noResize="1" noEditPoints="1" noAdjustHandles="1" noChangeArrowheads="1" noChangeShapeType="1" noTextEdit="1"/>
              </p:cNvSpPr>
              <p:nvPr/>
            </p:nvSpPr>
            <p:spPr>
              <a:xfrm>
                <a:off x="8504193" y="1703208"/>
                <a:ext cx="3018390" cy="512128"/>
              </a:xfrm>
              <a:prstGeom prst="rect">
                <a:avLst/>
              </a:prstGeom>
              <a:blipFill>
                <a:blip r:embed="rId3"/>
                <a:stretch>
                  <a:fillRect/>
                </a:stretch>
              </a:blipFill>
            </p:spPr>
            <p:txBody>
              <a:bodyPr/>
              <a:lstStyle/>
              <a:p>
                <a:r>
                  <a:rPr lang="es-MX">
                    <a:noFill/>
                  </a:rPr>
                  <a:t> </a:t>
                </a:r>
              </a:p>
            </p:txBody>
          </p:sp>
        </mc:Fallback>
      </mc:AlternateContent>
      <p:sp>
        <p:nvSpPr>
          <p:cNvPr id="3" name="CuadroTexto 2">
            <a:extLst>
              <a:ext uri="{FF2B5EF4-FFF2-40B4-BE49-F238E27FC236}">
                <a16:creationId xmlns:a16="http://schemas.microsoft.com/office/drawing/2014/main" id="{E3401A03-1CA2-455A-93C1-0FF0358946AA}"/>
              </a:ext>
            </a:extLst>
          </p:cNvPr>
          <p:cNvSpPr txBox="1"/>
          <p:nvPr/>
        </p:nvSpPr>
        <p:spPr>
          <a:xfrm>
            <a:off x="6742428" y="943610"/>
            <a:ext cx="1996509" cy="2308324"/>
          </a:xfrm>
          <a:prstGeom prst="rect">
            <a:avLst/>
          </a:prstGeom>
          <a:noFill/>
        </p:spPr>
        <p:txBody>
          <a:bodyPr wrap="none" rtlCol="0">
            <a:spAutoFit/>
          </a:bodyPr>
          <a:lstStyle/>
          <a:p>
            <a:r>
              <a:rPr lang="es-MX" b="1" dirty="0"/>
              <a:t>Funciones de costo</a:t>
            </a:r>
          </a:p>
          <a:p>
            <a:endParaRPr lang="es-MX" dirty="0"/>
          </a:p>
          <a:p>
            <a:endParaRPr lang="es-MX" dirty="0"/>
          </a:p>
          <a:p>
            <a:r>
              <a:rPr lang="es-MX" dirty="0"/>
              <a:t>Regresión</a:t>
            </a:r>
          </a:p>
          <a:p>
            <a:endParaRPr lang="es-MX" dirty="0"/>
          </a:p>
          <a:p>
            <a:endParaRPr lang="es-MX" dirty="0"/>
          </a:p>
          <a:p>
            <a:r>
              <a:rPr lang="es-MX" dirty="0"/>
              <a:t>Clasificación</a:t>
            </a:r>
          </a:p>
          <a:p>
            <a:r>
              <a:rPr lang="es-MX" dirty="0"/>
              <a:t>(entropía cruzada)</a:t>
            </a:r>
          </a:p>
        </p:txBody>
      </p:sp>
      <mc:AlternateContent xmlns:mc="http://schemas.openxmlformats.org/markup-compatibility/2006" xmlns:a14="http://schemas.microsoft.com/office/drawing/2010/main">
        <mc:Choice Requires="a14">
          <p:sp>
            <p:nvSpPr>
              <p:cNvPr id="20" name="CuadroTexto 19">
                <a:extLst>
                  <a:ext uri="{FF2B5EF4-FFF2-40B4-BE49-F238E27FC236}">
                    <a16:creationId xmlns:a16="http://schemas.microsoft.com/office/drawing/2014/main" id="{A6546C64-B439-4257-B6DF-A39DDD98F333}"/>
                  </a:ext>
                </a:extLst>
              </p:cNvPr>
              <p:cNvSpPr txBox="1"/>
              <p:nvPr/>
            </p:nvSpPr>
            <p:spPr>
              <a:xfrm>
                <a:off x="9325115" y="2634091"/>
                <a:ext cx="1532599" cy="51212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𝐿</m:t>
                      </m:r>
                      <m:r>
                        <a:rPr lang="es-MX" b="0" i="1" smtClean="0">
                          <a:latin typeface="Cambria Math" panose="02040503050406030204" pitchFamily="18" charset="0"/>
                        </a:rPr>
                        <m:t>= </m:t>
                      </m:r>
                      <m:nary>
                        <m:naryPr>
                          <m:chr m:val="∑"/>
                          <m:limLoc m:val="subSup"/>
                          <m:supHide m:val="on"/>
                          <m:ctrlPr>
                            <a:rPr lang="es-MX" b="0" i="1" smtClean="0">
                              <a:latin typeface="Cambria Math" panose="02040503050406030204" pitchFamily="18" charset="0"/>
                            </a:rPr>
                          </m:ctrlPr>
                        </m:naryPr>
                        <m:sub>
                          <m:r>
                            <m:rPr>
                              <m:brk m:alnAt="9"/>
                            </m:rPr>
                            <a:rPr lang="es-MX" b="0" i="1" smtClean="0">
                              <a:latin typeface="Cambria Math" panose="02040503050406030204" pitchFamily="18" charset="0"/>
                            </a:rPr>
                            <m:t>𝑖</m:t>
                          </m:r>
                        </m:sub>
                        <m:sup/>
                        <m:e>
                          <m:sSub>
                            <m:sSubPr>
                              <m:ctrlPr>
                                <a:rPr lang="es-MX" b="0" i="1" smtClean="0">
                                  <a:latin typeface="Cambria Math" panose="02040503050406030204" pitchFamily="18" charset="0"/>
                                </a:rPr>
                              </m:ctrlPr>
                            </m:sSubPr>
                            <m:e>
                              <m:r>
                                <a:rPr lang="es-MX" b="0" i="1" smtClean="0">
                                  <a:latin typeface="Cambria Math" panose="02040503050406030204" pitchFamily="18" charset="0"/>
                                </a:rPr>
                                <m:t>𝑡</m:t>
                              </m:r>
                            </m:e>
                            <m:sub>
                              <m:r>
                                <a:rPr lang="es-MX" b="0" i="1" smtClean="0">
                                  <a:latin typeface="Cambria Math" panose="02040503050406030204" pitchFamily="18" charset="0"/>
                                </a:rPr>
                                <m:t>𝑖</m:t>
                              </m:r>
                            </m:sub>
                          </m:sSub>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ln</m:t>
                              </m:r>
                            </m:fName>
                            <m:e>
                              <m:sSub>
                                <m:sSubPr>
                                  <m:ctrlPr>
                                    <a:rPr lang="es-MX" b="0" i="1" smtClean="0">
                                      <a:latin typeface="Cambria Math" panose="02040503050406030204" pitchFamily="18" charset="0"/>
                                    </a:rPr>
                                  </m:ctrlPr>
                                </m:sSubPr>
                                <m:e>
                                  <m:r>
                                    <a:rPr lang="es-MX" b="0" i="1" smtClean="0">
                                      <a:latin typeface="Cambria Math" panose="02040503050406030204" pitchFamily="18" charset="0"/>
                                    </a:rPr>
                                    <m:t>𝑦</m:t>
                                  </m:r>
                                </m:e>
                                <m:sub>
                                  <m:r>
                                    <a:rPr lang="es-MX" b="0" i="1" smtClean="0">
                                      <a:latin typeface="Cambria Math" panose="02040503050406030204" pitchFamily="18" charset="0"/>
                                    </a:rPr>
                                    <m:t>𝑖</m:t>
                                  </m:r>
                                </m:sub>
                              </m:sSub>
                            </m:e>
                          </m:func>
                        </m:e>
                      </m:nary>
                    </m:oMath>
                  </m:oMathPara>
                </a14:m>
                <a:endParaRPr lang="es-MX" dirty="0"/>
              </a:p>
            </p:txBody>
          </p:sp>
        </mc:Choice>
        <mc:Fallback xmlns="">
          <p:sp>
            <p:nvSpPr>
              <p:cNvPr id="20" name="CuadroTexto 19">
                <a:extLst>
                  <a:ext uri="{FF2B5EF4-FFF2-40B4-BE49-F238E27FC236}">
                    <a16:creationId xmlns:a16="http://schemas.microsoft.com/office/drawing/2014/main" id="{A6546C64-B439-4257-B6DF-A39DDD98F333}"/>
                  </a:ext>
                </a:extLst>
              </p:cNvPr>
              <p:cNvSpPr txBox="1">
                <a:spLocks noRot="1" noChangeAspect="1" noMove="1" noResize="1" noEditPoints="1" noAdjustHandles="1" noChangeArrowheads="1" noChangeShapeType="1" noTextEdit="1"/>
              </p:cNvSpPr>
              <p:nvPr/>
            </p:nvSpPr>
            <p:spPr>
              <a:xfrm>
                <a:off x="9325115" y="2634091"/>
                <a:ext cx="1532599" cy="512128"/>
              </a:xfrm>
              <a:prstGeom prst="rect">
                <a:avLst/>
              </a:prstGeom>
              <a:blipFill>
                <a:blip r:embed="rId4"/>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21" name="CuadroTexto 20">
                <a:extLst>
                  <a:ext uri="{FF2B5EF4-FFF2-40B4-BE49-F238E27FC236}">
                    <a16:creationId xmlns:a16="http://schemas.microsoft.com/office/drawing/2014/main" id="{F1FDEE2E-8264-4F23-8655-3592942C7A96}"/>
                  </a:ext>
                </a:extLst>
              </p:cNvPr>
              <p:cNvSpPr txBox="1"/>
              <p:nvPr/>
            </p:nvSpPr>
            <p:spPr>
              <a:xfrm>
                <a:off x="7155131" y="5008929"/>
                <a:ext cx="3843168"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s-MX" sz="2800" i="1" smtClean="0">
                              <a:latin typeface="Cambria Math" panose="02040503050406030204" pitchFamily="18" charset="0"/>
                            </a:rPr>
                          </m:ctrlPr>
                        </m:sSubPr>
                        <m:e>
                          <m:r>
                            <a:rPr lang="es-MX" sz="2800" b="0" i="1" smtClean="0">
                              <a:latin typeface="Cambria Math" panose="02040503050406030204" pitchFamily="18" charset="0"/>
                            </a:rPr>
                            <m:t>𝑤</m:t>
                          </m:r>
                        </m:e>
                        <m:sub>
                          <m:r>
                            <a:rPr lang="es-MX" sz="2800" b="0" i="1" smtClean="0">
                              <a:latin typeface="Cambria Math" panose="02040503050406030204" pitchFamily="18" charset="0"/>
                            </a:rPr>
                            <m:t>𝑖</m:t>
                          </m:r>
                          <m:r>
                            <a:rPr lang="es-MX" sz="2800" b="0" i="1" smtClean="0">
                              <a:latin typeface="Cambria Math" panose="02040503050406030204" pitchFamily="18" charset="0"/>
                            </a:rPr>
                            <m:t>+1</m:t>
                          </m:r>
                        </m:sub>
                      </m:sSub>
                      <m:r>
                        <a:rPr lang="es-MX" sz="2800" b="0" i="1" smtClean="0">
                          <a:latin typeface="Cambria Math" panose="02040503050406030204" pitchFamily="18" charset="0"/>
                        </a:rPr>
                        <m:t>= </m:t>
                      </m:r>
                      <m:sSub>
                        <m:sSubPr>
                          <m:ctrlPr>
                            <a:rPr lang="es-MX" sz="2800" b="0" i="1" smtClean="0">
                              <a:latin typeface="Cambria Math" panose="02040503050406030204" pitchFamily="18" charset="0"/>
                            </a:rPr>
                          </m:ctrlPr>
                        </m:sSubPr>
                        <m:e>
                          <m:r>
                            <a:rPr lang="es-MX" sz="2800" b="0" i="1" smtClean="0">
                              <a:latin typeface="Cambria Math" panose="02040503050406030204" pitchFamily="18" charset="0"/>
                            </a:rPr>
                            <m:t>𝑤</m:t>
                          </m:r>
                        </m:e>
                        <m:sub>
                          <m:r>
                            <a:rPr lang="es-MX" sz="2800" b="0" i="1" smtClean="0">
                              <a:latin typeface="Cambria Math" panose="02040503050406030204" pitchFamily="18" charset="0"/>
                            </a:rPr>
                            <m:t>𝑖</m:t>
                          </m:r>
                        </m:sub>
                      </m:sSub>
                      <m:r>
                        <a:rPr lang="es-MX" sz="2800" b="0" i="1" smtClean="0">
                          <a:latin typeface="Cambria Math" panose="02040503050406030204" pitchFamily="18" charset="0"/>
                        </a:rPr>
                        <m:t> −</m:t>
                      </m:r>
                      <m:r>
                        <m:rPr>
                          <m:sty m:val="p"/>
                        </m:rPr>
                        <a:rPr lang="el-GR" sz="2800" b="0" i="1" smtClean="0">
                          <a:latin typeface="Cambria Math" panose="02040503050406030204" pitchFamily="18" charset="0"/>
                        </a:rPr>
                        <m:t>η</m:t>
                      </m:r>
                      <m:sSub>
                        <m:sSubPr>
                          <m:ctrlPr>
                            <a:rPr lang="el-GR" sz="2800" b="0" i="1" smtClean="0">
                              <a:latin typeface="Cambria Math" panose="02040503050406030204" pitchFamily="18" charset="0"/>
                            </a:rPr>
                          </m:ctrlPr>
                        </m:sSubPr>
                        <m:e>
                          <m:r>
                            <m:rPr>
                              <m:sty m:val="p"/>
                            </m:rPr>
                            <a:rPr lang="el-GR" sz="2800" b="0" i="1" smtClean="0">
                              <a:latin typeface="Cambria Math" panose="02040503050406030204" pitchFamily="18" charset="0"/>
                              <a:ea typeface="Cambria Math" panose="02040503050406030204" pitchFamily="18" charset="0"/>
                            </a:rPr>
                            <m:t>∇</m:t>
                          </m:r>
                        </m:e>
                        <m:sub>
                          <m:r>
                            <a:rPr lang="es-MX" sz="2800" b="0" i="1" smtClean="0">
                              <a:latin typeface="Cambria Math" panose="02040503050406030204" pitchFamily="18" charset="0"/>
                            </a:rPr>
                            <m:t>𝑤</m:t>
                          </m:r>
                        </m:sub>
                      </m:sSub>
                      <m:r>
                        <a:rPr lang="es-MX" sz="2800" b="0" i="1" smtClean="0">
                          <a:latin typeface="Cambria Math" panose="02040503050406030204" pitchFamily="18" charset="0"/>
                        </a:rPr>
                        <m:t>𝐿</m:t>
                      </m:r>
                      <m:r>
                        <a:rPr lang="es-MX" sz="2800" b="0" i="1" smtClean="0">
                          <a:latin typeface="Cambria Math" panose="02040503050406030204" pitchFamily="18" charset="0"/>
                        </a:rPr>
                        <m:t>(</m:t>
                      </m:r>
                      <m:r>
                        <a:rPr lang="es-MX" sz="2800" b="0" i="1" smtClean="0">
                          <a:latin typeface="Cambria Math" panose="02040503050406030204" pitchFamily="18" charset="0"/>
                        </a:rPr>
                        <m:t>𝑦</m:t>
                      </m:r>
                      <m:r>
                        <a:rPr lang="es-MX" sz="2800" b="0" i="1" smtClean="0">
                          <a:latin typeface="Cambria Math" panose="02040503050406030204" pitchFamily="18" charset="0"/>
                        </a:rPr>
                        <m:t>,</m:t>
                      </m:r>
                      <m:r>
                        <a:rPr lang="es-MX" sz="2800" b="0" i="1" smtClean="0">
                          <a:latin typeface="Cambria Math" panose="02040503050406030204" pitchFamily="18" charset="0"/>
                        </a:rPr>
                        <m:t>𝑡</m:t>
                      </m:r>
                      <m:r>
                        <a:rPr lang="es-MX" sz="2800" b="0" i="1" smtClean="0">
                          <a:latin typeface="Cambria Math" panose="02040503050406030204" pitchFamily="18" charset="0"/>
                        </a:rPr>
                        <m:t>)</m:t>
                      </m:r>
                    </m:oMath>
                  </m:oMathPara>
                </a14:m>
                <a:endParaRPr lang="es-MX" dirty="0"/>
              </a:p>
            </p:txBody>
          </p:sp>
        </mc:Choice>
        <mc:Fallback xmlns="">
          <p:sp>
            <p:nvSpPr>
              <p:cNvPr id="21" name="CuadroTexto 20">
                <a:extLst>
                  <a:ext uri="{FF2B5EF4-FFF2-40B4-BE49-F238E27FC236}">
                    <a16:creationId xmlns:a16="http://schemas.microsoft.com/office/drawing/2014/main" id="{F1FDEE2E-8264-4F23-8655-3592942C7A96}"/>
                  </a:ext>
                </a:extLst>
              </p:cNvPr>
              <p:cNvSpPr txBox="1">
                <a:spLocks noRot="1" noChangeAspect="1" noMove="1" noResize="1" noEditPoints="1" noAdjustHandles="1" noChangeArrowheads="1" noChangeShapeType="1" noTextEdit="1"/>
              </p:cNvSpPr>
              <p:nvPr/>
            </p:nvSpPr>
            <p:spPr>
              <a:xfrm>
                <a:off x="7155131" y="5008929"/>
                <a:ext cx="3843168" cy="430887"/>
              </a:xfrm>
              <a:prstGeom prst="rect">
                <a:avLst/>
              </a:prstGeom>
              <a:blipFill>
                <a:blip r:embed="rId5"/>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22" name="CuadroTexto 21">
                <a:extLst>
                  <a:ext uri="{FF2B5EF4-FFF2-40B4-BE49-F238E27FC236}">
                    <a16:creationId xmlns:a16="http://schemas.microsoft.com/office/drawing/2014/main" id="{A0D7443A-71D8-4783-A8CD-9EAC8EAE9B0E}"/>
                  </a:ext>
                </a:extLst>
              </p:cNvPr>
              <p:cNvSpPr txBox="1"/>
              <p:nvPr/>
            </p:nvSpPr>
            <p:spPr>
              <a:xfrm>
                <a:off x="7226153" y="5614640"/>
                <a:ext cx="3703129"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s-MX" sz="2800" i="1" smtClean="0">
                              <a:latin typeface="Cambria Math" panose="02040503050406030204" pitchFamily="18" charset="0"/>
                            </a:rPr>
                          </m:ctrlPr>
                        </m:sSubPr>
                        <m:e>
                          <m:r>
                            <a:rPr lang="es-MX" sz="2800" b="0" i="1" smtClean="0">
                              <a:latin typeface="Cambria Math" panose="02040503050406030204" pitchFamily="18" charset="0"/>
                            </a:rPr>
                            <m:t>𝑏</m:t>
                          </m:r>
                        </m:e>
                        <m:sub>
                          <m:r>
                            <a:rPr lang="es-MX" sz="2800" b="0" i="1" smtClean="0">
                              <a:latin typeface="Cambria Math" panose="02040503050406030204" pitchFamily="18" charset="0"/>
                            </a:rPr>
                            <m:t>𝑖</m:t>
                          </m:r>
                          <m:r>
                            <a:rPr lang="es-MX" sz="2800" b="0" i="1" smtClean="0">
                              <a:latin typeface="Cambria Math" panose="02040503050406030204" pitchFamily="18" charset="0"/>
                            </a:rPr>
                            <m:t>+1</m:t>
                          </m:r>
                        </m:sub>
                      </m:sSub>
                      <m:r>
                        <a:rPr lang="es-MX" sz="2800" b="0" i="1" smtClean="0">
                          <a:latin typeface="Cambria Math" panose="02040503050406030204" pitchFamily="18" charset="0"/>
                        </a:rPr>
                        <m:t>= </m:t>
                      </m:r>
                      <m:sSub>
                        <m:sSubPr>
                          <m:ctrlPr>
                            <a:rPr lang="es-MX" sz="2800" b="0" i="1" smtClean="0">
                              <a:latin typeface="Cambria Math" panose="02040503050406030204" pitchFamily="18" charset="0"/>
                            </a:rPr>
                          </m:ctrlPr>
                        </m:sSubPr>
                        <m:e>
                          <m:r>
                            <a:rPr lang="es-MX" sz="2800" b="0" i="1" smtClean="0">
                              <a:latin typeface="Cambria Math" panose="02040503050406030204" pitchFamily="18" charset="0"/>
                            </a:rPr>
                            <m:t>𝑏</m:t>
                          </m:r>
                        </m:e>
                        <m:sub>
                          <m:r>
                            <a:rPr lang="es-MX" sz="2800" b="0" i="1" smtClean="0">
                              <a:latin typeface="Cambria Math" panose="02040503050406030204" pitchFamily="18" charset="0"/>
                            </a:rPr>
                            <m:t>𝑖</m:t>
                          </m:r>
                        </m:sub>
                      </m:sSub>
                      <m:r>
                        <a:rPr lang="es-MX" sz="2800" b="0" i="1" smtClean="0">
                          <a:latin typeface="Cambria Math" panose="02040503050406030204" pitchFamily="18" charset="0"/>
                        </a:rPr>
                        <m:t> −</m:t>
                      </m:r>
                      <m:r>
                        <m:rPr>
                          <m:sty m:val="p"/>
                        </m:rPr>
                        <a:rPr lang="el-GR" sz="2800" b="0" i="1" smtClean="0">
                          <a:latin typeface="Cambria Math" panose="02040503050406030204" pitchFamily="18" charset="0"/>
                        </a:rPr>
                        <m:t>η</m:t>
                      </m:r>
                      <m:sSub>
                        <m:sSubPr>
                          <m:ctrlPr>
                            <a:rPr lang="el-GR" sz="2800" b="0" i="1" smtClean="0">
                              <a:latin typeface="Cambria Math" panose="02040503050406030204" pitchFamily="18" charset="0"/>
                            </a:rPr>
                          </m:ctrlPr>
                        </m:sSubPr>
                        <m:e>
                          <m:r>
                            <m:rPr>
                              <m:sty m:val="p"/>
                            </m:rPr>
                            <a:rPr lang="el-GR" sz="2800" b="0" i="1" smtClean="0">
                              <a:latin typeface="Cambria Math" panose="02040503050406030204" pitchFamily="18" charset="0"/>
                              <a:ea typeface="Cambria Math" panose="02040503050406030204" pitchFamily="18" charset="0"/>
                            </a:rPr>
                            <m:t>∇</m:t>
                          </m:r>
                        </m:e>
                        <m:sub>
                          <m:r>
                            <a:rPr lang="es-MX" sz="2800" b="0" i="1" smtClean="0">
                              <a:latin typeface="Cambria Math" panose="02040503050406030204" pitchFamily="18" charset="0"/>
                            </a:rPr>
                            <m:t>𝑏</m:t>
                          </m:r>
                        </m:sub>
                      </m:sSub>
                      <m:r>
                        <a:rPr lang="es-MX" sz="2800" b="0" i="1" smtClean="0">
                          <a:latin typeface="Cambria Math" panose="02040503050406030204" pitchFamily="18" charset="0"/>
                        </a:rPr>
                        <m:t>𝐿</m:t>
                      </m:r>
                      <m:r>
                        <a:rPr lang="es-MX" sz="2800" b="0" i="1" smtClean="0">
                          <a:latin typeface="Cambria Math" panose="02040503050406030204" pitchFamily="18" charset="0"/>
                        </a:rPr>
                        <m:t>(</m:t>
                      </m:r>
                      <m:r>
                        <a:rPr lang="es-MX" sz="2800" b="0" i="1" smtClean="0">
                          <a:latin typeface="Cambria Math" panose="02040503050406030204" pitchFamily="18" charset="0"/>
                        </a:rPr>
                        <m:t>𝑦</m:t>
                      </m:r>
                      <m:r>
                        <a:rPr lang="es-MX" sz="2800" b="0" i="1" smtClean="0">
                          <a:latin typeface="Cambria Math" panose="02040503050406030204" pitchFamily="18" charset="0"/>
                        </a:rPr>
                        <m:t>,</m:t>
                      </m:r>
                      <m:r>
                        <a:rPr lang="es-MX" sz="2800" b="0" i="1" smtClean="0">
                          <a:latin typeface="Cambria Math" panose="02040503050406030204" pitchFamily="18" charset="0"/>
                        </a:rPr>
                        <m:t>𝑡</m:t>
                      </m:r>
                      <m:r>
                        <a:rPr lang="es-MX" sz="2800" b="0" i="1" smtClean="0">
                          <a:latin typeface="Cambria Math" panose="02040503050406030204" pitchFamily="18" charset="0"/>
                        </a:rPr>
                        <m:t>)</m:t>
                      </m:r>
                    </m:oMath>
                  </m:oMathPara>
                </a14:m>
                <a:endParaRPr lang="es-MX" dirty="0"/>
              </a:p>
            </p:txBody>
          </p:sp>
        </mc:Choice>
        <mc:Fallback xmlns="">
          <p:sp>
            <p:nvSpPr>
              <p:cNvPr id="22" name="CuadroTexto 21">
                <a:extLst>
                  <a:ext uri="{FF2B5EF4-FFF2-40B4-BE49-F238E27FC236}">
                    <a16:creationId xmlns:a16="http://schemas.microsoft.com/office/drawing/2014/main" id="{A0D7443A-71D8-4783-A8CD-9EAC8EAE9B0E}"/>
                  </a:ext>
                </a:extLst>
              </p:cNvPr>
              <p:cNvSpPr txBox="1">
                <a:spLocks noRot="1" noChangeAspect="1" noMove="1" noResize="1" noEditPoints="1" noAdjustHandles="1" noChangeArrowheads="1" noChangeShapeType="1" noTextEdit="1"/>
              </p:cNvSpPr>
              <p:nvPr/>
            </p:nvSpPr>
            <p:spPr>
              <a:xfrm>
                <a:off x="7226153" y="5614640"/>
                <a:ext cx="3703129" cy="430887"/>
              </a:xfrm>
              <a:prstGeom prst="rect">
                <a:avLst/>
              </a:prstGeom>
              <a:blipFill>
                <a:blip r:embed="rId6"/>
                <a:stretch>
                  <a:fillRect/>
                </a:stretch>
              </a:blipFill>
            </p:spPr>
            <p:txBody>
              <a:bodyPr/>
              <a:lstStyle/>
              <a:p>
                <a:r>
                  <a:rPr lang="es-MX">
                    <a:noFill/>
                  </a:rPr>
                  <a:t> </a:t>
                </a:r>
              </a:p>
            </p:txBody>
          </p:sp>
        </mc:Fallback>
      </mc:AlternateContent>
      <p:sp>
        <p:nvSpPr>
          <p:cNvPr id="23" name="CuadroTexto 22">
            <a:extLst>
              <a:ext uri="{FF2B5EF4-FFF2-40B4-BE49-F238E27FC236}">
                <a16:creationId xmlns:a16="http://schemas.microsoft.com/office/drawing/2014/main" id="{72AC7385-40B9-4E46-A9FC-13CB021E2C4F}"/>
              </a:ext>
            </a:extLst>
          </p:cNvPr>
          <p:cNvSpPr txBox="1"/>
          <p:nvPr/>
        </p:nvSpPr>
        <p:spPr>
          <a:xfrm>
            <a:off x="7272801" y="3711782"/>
            <a:ext cx="3609834" cy="400110"/>
          </a:xfrm>
          <a:prstGeom prst="rect">
            <a:avLst/>
          </a:prstGeom>
          <a:noFill/>
        </p:spPr>
        <p:txBody>
          <a:bodyPr wrap="none" rtlCol="0">
            <a:spAutoFit/>
          </a:bodyPr>
          <a:lstStyle/>
          <a:p>
            <a:r>
              <a:rPr lang="es-MX" sz="2000" b="1" dirty="0"/>
              <a:t>Optimización de regresión lineal</a:t>
            </a:r>
          </a:p>
        </p:txBody>
      </p:sp>
      <mc:AlternateContent xmlns:mc="http://schemas.openxmlformats.org/markup-compatibility/2006" xmlns:a14="http://schemas.microsoft.com/office/drawing/2010/main">
        <mc:Choice Requires="a14">
          <p:sp>
            <p:nvSpPr>
              <p:cNvPr id="24" name="CuadroTexto 23">
                <a:extLst>
                  <a:ext uri="{FF2B5EF4-FFF2-40B4-BE49-F238E27FC236}">
                    <a16:creationId xmlns:a16="http://schemas.microsoft.com/office/drawing/2014/main" id="{A3676A9F-69EE-472A-9F61-AA9E4C7ED437}"/>
                  </a:ext>
                </a:extLst>
              </p:cNvPr>
              <p:cNvSpPr txBox="1"/>
              <p:nvPr/>
            </p:nvSpPr>
            <p:spPr>
              <a:xfrm>
                <a:off x="7979748" y="4403218"/>
                <a:ext cx="2193934"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sz="2800" i="1" smtClean="0">
                          <a:latin typeface="Cambria Math" panose="02040503050406030204" pitchFamily="18" charset="0"/>
                        </a:rPr>
                        <m:t>𝑦</m:t>
                      </m:r>
                      <m:r>
                        <a:rPr lang="es-MX" sz="2800" b="0" i="1" smtClean="0">
                          <a:latin typeface="Cambria Math" panose="02040503050406030204" pitchFamily="18" charset="0"/>
                        </a:rPr>
                        <m:t>=</m:t>
                      </m:r>
                      <m:r>
                        <a:rPr lang="es-MX" sz="2800" b="0" i="1" smtClean="0">
                          <a:latin typeface="Cambria Math" panose="02040503050406030204" pitchFamily="18" charset="0"/>
                        </a:rPr>
                        <m:t>𝑤</m:t>
                      </m:r>
                      <m:r>
                        <a:rPr lang="es-MX" sz="2800" b="0" i="1" smtClean="0">
                          <a:latin typeface="Cambria Math" panose="02040503050406030204" pitchFamily="18" charset="0"/>
                        </a:rPr>
                        <m:t>∗</m:t>
                      </m:r>
                      <m:r>
                        <a:rPr lang="es-MX" sz="2800" b="0" i="1" smtClean="0">
                          <a:latin typeface="Cambria Math" panose="02040503050406030204" pitchFamily="18" charset="0"/>
                        </a:rPr>
                        <m:t>𝑥</m:t>
                      </m:r>
                      <m:r>
                        <a:rPr lang="es-MX" sz="2800" b="0" i="1" smtClean="0">
                          <a:latin typeface="Cambria Math" panose="02040503050406030204" pitchFamily="18" charset="0"/>
                        </a:rPr>
                        <m:t>+</m:t>
                      </m:r>
                      <m:r>
                        <a:rPr lang="es-MX" sz="2800" b="0" i="1" smtClean="0">
                          <a:latin typeface="Cambria Math" panose="02040503050406030204" pitchFamily="18" charset="0"/>
                        </a:rPr>
                        <m:t>𝑏</m:t>
                      </m:r>
                    </m:oMath>
                  </m:oMathPara>
                </a14:m>
                <a:endParaRPr lang="es-MX" dirty="0"/>
              </a:p>
            </p:txBody>
          </p:sp>
        </mc:Choice>
        <mc:Fallback xmlns="">
          <p:sp>
            <p:nvSpPr>
              <p:cNvPr id="24" name="CuadroTexto 23">
                <a:extLst>
                  <a:ext uri="{FF2B5EF4-FFF2-40B4-BE49-F238E27FC236}">
                    <a16:creationId xmlns:a16="http://schemas.microsoft.com/office/drawing/2014/main" id="{A3676A9F-69EE-472A-9F61-AA9E4C7ED437}"/>
                  </a:ext>
                </a:extLst>
              </p:cNvPr>
              <p:cNvSpPr txBox="1">
                <a:spLocks noRot="1" noChangeAspect="1" noMove="1" noResize="1" noEditPoints="1" noAdjustHandles="1" noChangeArrowheads="1" noChangeShapeType="1" noTextEdit="1"/>
              </p:cNvSpPr>
              <p:nvPr/>
            </p:nvSpPr>
            <p:spPr>
              <a:xfrm>
                <a:off x="7979748" y="4403218"/>
                <a:ext cx="2193934" cy="430887"/>
              </a:xfrm>
              <a:prstGeom prst="rect">
                <a:avLst/>
              </a:prstGeom>
              <a:blipFill>
                <a:blip r:embed="rId7"/>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25" name="CuadroTexto 24">
                <a:extLst>
                  <a:ext uri="{FF2B5EF4-FFF2-40B4-BE49-F238E27FC236}">
                    <a16:creationId xmlns:a16="http://schemas.microsoft.com/office/drawing/2014/main" id="{59C2B1B3-342E-428A-B168-F94C2870EE06}"/>
                  </a:ext>
                </a:extLst>
              </p:cNvPr>
              <p:cNvSpPr txBox="1"/>
              <p:nvPr/>
            </p:nvSpPr>
            <p:spPr>
              <a:xfrm>
                <a:off x="8133636" y="6280691"/>
                <a:ext cx="1886157"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l-GR" i="1" smtClean="0">
                          <a:latin typeface="Cambria Math" panose="02040503050406030204" pitchFamily="18" charset="0"/>
                        </a:rPr>
                        <m:t>η</m:t>
                      </m:r>
                      <m:r>
                        <a:rPr lang="es-MX" b="0" i="1" smtClean="0">
                          <a:latin typeface="Cambria Math" panose="02040503050406030204" pitchFamily="18" charset="0"/>
                        </a:rPr>
                        <m:t>=</m:t>
                      </m:r>
                      <m:r>
                        <a:rPr lang="es-MX" b="0" i="1" smtClean="0">
                          <a:latin typeface="Cambria Math" panose="02040503050406030204" pitchFamily="18" charset="0"/>
                        </a:rPr>
                        <m:t>𝑙𝑒𝑎𝑟𝑛𝑖𝑛𝑔</m:t>
                      </m:r>
                      <m:r>
                        <a:rPr lang="es-MX" b="0" i="1" smtClean="0">
                          <a:latin typeface="Cambria Math" panose="02040503050406030204" pitchFamily="18" charset="0"/>
                        </a:rPr>
                        <m:t> </m:t>
                      </m:r>
                      <m:r>
                        <a:rPr lang="es-MX" b="0" i="1" smtClean="0">
                          <a:latin typeface="Cambria Math" panose="02040503050406030204" pitchFamily="18" charset="0"/>
                        </a:rPr>
                        <m:t>𝑟𝑎𝑡𝑒</m:t>
                      </m:r>
                    </m:oMath>
                  </m:oMathPara>
                </a14:m>
                <a:endParaRPr lang="es-MX" dirty="0"/>
              </a:p>
            </p:txBody>
          </p:sp>
        </mc:Choice>
        <mc:Fallback xmlns="">
          <p:sp>
            <p:nvSpPr>
              <p:cNvPr id="25" name="CuadroTexto 24">
                <a:extLst>
                  <a:ext uri="{FF2B5EF4-FFF2-40B4-BE49-F238E27FC236}">
                    <a16:creationId xmlns:a16="http://schemas.microsoft.com/office/drawing/2014/main" id="{59C2B1B3-342E-428A-B168-F94C2870EE06}"/>
                  </a:ext>
                </a:extLst>
              </p:cNvPr>
              <p:cNvSpPr txBox="1">
                <a:spLocks noRot="1" noChangeAspect="1" noMove="1" noResize="1" noEditPoints="1" noAdjustHandles="1" noChangeArrowheads="1" noChangeShapeType="1" noTextEdit="1"/>
              </p:cNvSpPr>
              <p:nvPr/>
            </p:nvSpPr>
            <p:spPr>
              <a:xfrm>
                <a:off x="8133636" y="6280691"/>
                <a:ext cx="1886157" cy="276999"/>
              </a:xfrm>
              <a:prstGeom prst="rect">
                <a:avLst/>
              </a:prstGeom>
              <a:blipFill>
                <a:blip r:embed="rId8"/>
                <a:stretch>
                  <a:fillRect l="-2581" t="-2174" r="-2258" b="-32609"/>
                </a:stretch>
              </a:blipFill>
            </p:spPr>
            <p:txBody>
              <a:bodyPr/>
              <a:lstStyle/>
              <a:p>
                <a:r>
                  <a:rPr lang="es-MX">
                    <a:noFill/>
                  </a:rPr>
                  <a:t> </a:t>
                </a:r>
              </a:p>
            </p:txBody>
          </p:sp>
        </mc:Fallback>
      </mc:AlternateContent>
      <p:pic>
        <p:nvPicPr>
          <p:cNvPr id="1026" name="Picture 2">
            <a:extLst>
              <a:ext uri="{FF2B5EF4-FFF2-40B4-BE49-F238E27FC236}">
                <a16:creationId xmlns:a16="http://schemas.microsoft.com/office/drawing/2014/main" id="{73CABA9B-CE53-4832-A8EC-E7D4E33E21F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695093" y="4339652"/>
            <a:ext cx="2244836" cy="24051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404426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12702</TotalTime>
  <Words>2401</Words>
  <Application>Microsoft Office PowerPoint</Application>
  <PresentationFormat>Panorámica</PresentationFormat>
  <Paragraphs>290</Paragraphs>
  <Slides>22</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22</vt:i4>
      </vt:variant>
    </vt:vector>
  </HeadingPairs>
  <TitlesOfParts>
    <vt:vector size="28" baseType="lpstr">
      <vt:lpstr>Arial</vt:lpstr>
      <vt:lpstr>Calibri</vt:lpstr>
      <vt:lpstr>Calibri Light</vt:lpstr>
      <vt:lpstr>Cambria Math</vt:lpstr>
      <vt:lpstr>TimesNewRomanPSMT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Fabian Torres</dc:creator>
  <cp:lastModifiedBy>Fabian Torres</cp:lastModifiedBy>
  <cp:revision>106</cp:revision>
  <dcterms:created xsi:type="dcterms:W3CDTF">2020-02-24T23:57:49Z</dcterms:created>
  <dcterms:modified xsi:type="dcterms:W3CDTF">2020-04-09T16:48:21Z</dcterms:modified>
</cp:coreProperties>
</file>

<file path=docProps/thumbnail.jpeg>
</file>